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4" r:id="rId1"/>
  </p:sldMasterIdLst>
  <p:sldIdLst>
    <p:sldId id="260" r:id="rId2"/>
    <p:sldId id="257" r:id="rId3"/>
    <p:sldId id="258" r:id="rId4"/>
    <p:sldId id="261" r:id="rId5"/>
    <p:sldId id="262" r:id="rId6"/>
    <p:sldId id="263" r:id="rId7"/>
    <p:sldId id="269" r:id="rId8"/>
    <p:sldId id="270" r:id="rId9"/>
    <p:sldId id="280" r:id="rId10"/>
    <p:sldId id="264" r:id="rId11"/>
    <p:sldId id="271" r:id="rId12"/>
    <p:sldId id="272" r:id="rId13"/>
    <p:sldId id="274" r:id="rId14"/>
    <p:sldId id="275" r:id="rId15"/>
    <p:sldId id="276" r:id="rId16"/>
    <p:sldId id="273" r:id="rId17"/>
    <p:sldId id="277" r:id="rId18"/>
    <p:sldId id="281" r:id="rId19"/>
    <p:sldId id="279" r:id="rId20"/>
    <p:sldId id="26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AAD347D-5ACD-4C99-B74B-A9C85AD731AF}" type="datetimeFigureOut">
              <a:rPr lang="en-US" smtClean="0"/>
              <a:t>10/30/21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02111984F56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859765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39115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9052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29222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796027F-7875-4030-9381-8BD8C4F21935}" type="datetimeFigureOut">
              <a:rPr lang="en-US" smtClean="0"/>
              <a:t>10/30/21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02111984F56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2948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10/30/21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39372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10/30/21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121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10/30/21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43257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10/30/21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2164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509A250-FF31-4206-8172-F9D3106AACB1}" type="datetimeFigureOut">
              <a:rPr lang="en-US" smtClean="0"/>
              <a:t>10/30/21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02111984F56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3527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509A250-FF31-4206-8172-F9D3106AACB1}" type="datetimeFigureOut">
              <a:rPr lang="en-US" smtClean="0"/>
              <a:t>10/30/21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02111984F56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2295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AAD347D-5ACD-4C99-B74B-A9C85AD731AF}" type="datetimeFigureOut">
              <a:rPr lang="en-US" smtClean="0"/>
              <a:t>10/30/21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02111984F565}" type="slidenum">
              <a:rPr lang="en-US" smtClean="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328615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hyperlink" Target="https://redpitaya.readthedocs.io/en/latest/appsFeatures/examples/acqRF-samp-and-dec.html"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www.farnell.com/datasheets/3216075.pdf"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svg"/><Relationship Id="rId7" Type="http://schemas.openxmlformats.org/officeDocument/2006/relationships/image" Target="../media/image37.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eaching.unsw.edu.au/assessing-laboratory-learning"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orking on a computer&#10;&#10;Description automatically generated with low confidence">
            <a:extLst>
              <a:ext uri="{FF2B5EF4-FFF2-40B4-BE49-F238E27FC236}">
                <a16:creationId xmlns:a16="http://schemas.microsoft.com/office/drawing/2014/main" id="{39432B51-710A-E64E-8440-674B35975B74}"/>
              </a:ext>
            </a:extLst>
          </p:cNvPr>
          <p:cNvPicPr>
            <a:picLocks noChangeAspect="1"/>
          </p:cNvPicPr>
          <p:nvPr/>
        </p:nvPicPr>
        <p:blipFill rotWithShape="1">
          <a:blip r:embed="rId2">
            <a:alphaModFix amt="40000"/>
          </a:blip>
          <a:srcRect b="5063"/>
          <a:stretch/>
        </p:blipFill>
        <p:spPr>
          <a:xfrm>
            <a:off x="20" y="10"/>
            <a:ext cx="12191980" cy="6857990"/>
          </a:xfrm>
          <a:prstGeom prst="rect">
            <a:avLst/>
          </a:prstGeom>
        </p:spPr>
      </p:pic>
      <p:sp>
        <p:nvSpPr>
          <p:cNvPr id="2" name="Title 1">
            <a:extLst>
              <a:ext uri="{FF2B5EF4-FFF2-40B4-BE49-F238E27FC236}">
                <a16:creationId xmlns:a16="http://schemas.microsoft.com/office/drawing/2014/main" id="{6F957E45-786A-004C-89FC-028D200C56FA}"/>
              </a:ext>
            </a:extLst>
          </p:cNvPr>
          <p:cNvSpPr>
            <a:spLocks noGrp="1"/>
          </p:cNvSpPr>
          <p:nvPr>
            <p:ph type="ctrTitle"/>
          </p:nvPr>
        </p:nvSpPr>
        <p:spPr>
          <a:xfrm>
            <a:off x="1915128" y="1788454"/>
            <a:ext cx="8361229" cy="2098226"/>
          </a:xfrm>
        </p:spPr>
        <p:txBody>
          <a:bodyPr>
            <a:normAutofit/>
          </a:bodyPr>
          <a:lstStyle/>
          <a:p>
            <a:r>
              <a:rPr lang="en-US" sz="6100"/>
              <a:t>Remote Electronics Laboratories</a:t>
            </a:r>
          </a:p>
        </p:txBody>
      </p:sp>
      <p:sp>
        <p:nvSpPr>
          <p:cNvPr id="3" name="Subtitle 2">
            <a:extLst>
              <a:ext uri="{FF2B5EF4-FFF2-40B4-BE49-F238E27FC236}">
                <a16:creationId xmlns:a16="http://schemas.microsoft.com/office/drawing/2014/main" id="{B8C454C5-3F16-C741-B540-C3F1B5DE6C74}"/>
              </a:ext>
            </a:extLst>
          </p:cNvPr>
          <p:cNvSpPr>
            <a:spLocks noGrp="1"/>
          </p:cNvSpPr>
          <p:nvPr>
            <p:ph type="subTitle" idx="1"/>
          </p:nvPr>
        </p:nvSpPr>
        <p:spPr>
          <a:xfrm>
            <a:off x="2679906" y="3956279"/>
            <a:ext cx="6831673" cy="1086237"/>
          </a:xfrm>
        </p:spPr>
        <p:txBody>
          <a:bodyPr>
            <a:normAutofit/>
          </a:bodyPr>
          <a:lstStyle/>
          <a:p>
            <a:pPr>
              <a:spcAft>
                <a:spcPts val="600"/>
              </a:spcAft>
            </a:pPr>
            <a:r>
              <a:rPr lang="en-US"/>
              <a:t>Jack Renshaw (z5114675) UG Thesis 2021/22</a:t>
            </a:r>
          </a:p>
        </p:txBody>
      </p:sp>
    </p:spTree>
    <p:extLst>
      <p:ext uri="{BB962C8B-B14F-4D97-AF65-F5344CB8AC3E}">
        <p14:creationId xmlns:p14="http://schemas.microsoft.com/office/powerpoint/2010/main" val="397103122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Student working in library at night">
            <a:extLst>
              <a:ext uri="{FF2B5EF4-FFF2-40B4-BE49-F238E27FC236}">
                <a16:creationId xmlns:a16="http://schemas.microsoft.com/office/drawing/2014/main" id="{39432B51-710A-E64E-8440-674B35975B74}"/>
              </a:ext>
            </a:extLst>
          </p:cNvPr>
          <p:cNvPicPr>
            <a:picLocks noChangeAspect="1"/>
          </p:cNvPicPr>
          <p:nvPr/>
        </p:nvPicPr>
        <p:blipFill rotWithShape="1">
          <a:blip r:embed="rId2"/>
          <a:srcRect t="7857" b="7857"/>
          <a:stretch/>
        </p:blipFill>
        <p:spPr>
          <a:xfrm>
            <a:off x="20" y="10"/>
            <a:ext cx="12191980" cy="6857990"/>
          </a:xfrm>
          <a:prstGeom prst="rect">
            <a:avLst/>
          </a:prstGeom>
          <a:noFill/>
        </p:spPr>
      </p:pic>
      <p:sp>
        <p:nvSpPr>
          <p:cNvPr id="10" name="Rectangle 9">
            <a:extLst>
              <a:ext uri="{FF2B5EF4-FFF2-40B4-BE49-F238E27FC236}">
                <a16:creationId xmlns:a16="http://schemas.microsoft.com/office/drawing/2014/main" id="{4D9C7339-A6EE-4D61-A33E-64D65F757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55560" y="1125415"/>
            <a:ext cx="9867482" cy="459321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3A6586F7-A126-4F04-B9AA-AC0323374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1BA6D22B-C59B-4B49-B613-F1A0DF012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F957E45-786A-004C-89FC-028D200C56FA}"/>
              </a:ext>
            </a:extLst>
          </p:cNvPr>
          <p:cNvSpPr>
            <a:spLocks noGrp="1"/>
          </p:cNvSpPr>
          <p:nvPr>
            <p:ph type="ctrTitle"/>
          </p:nvPr>
        </p:nvSpPr>
        <p:spPr>
          <a:xfrm>
            <a:off x="1915128" y="1788454"/>
            <a:ext cx="8361229" cy="2098226"/>
          </a:xfrm>
        </p:spPr>
        <p:txBody>
          <a:bodyPr>
            <a:normAutofit/>
          </a:bodyPr>
          <a:lstStyle/>
          <a:p>
            <a:r>
              <a:rPr lang="en-US" sz="6100">
                <a:solidFill>
                  <a:schemeClr val="bg2"/>
                </a:solidFill>
              </a:rPr>
              <a:t>Current Solutions in Academic Literature</a:t>
            </a:r>
          </a:p>
        </p:txBody>
      </p:sp>
      <p:sp>
        <p:nvSpPr>
          <p:cNvPr id="3" name="Subtitle 2">
            <a:extLst>
              <a:ext uri="{FF2B5EF4-FFF2-40B4-BE49-F238E27FC236}">
                <a16:creationId xmlns:a16="http://schemas.microsoft.com/office/drawing/2014/main" id="{B8C454C5-3F16-C741-B540-C3F1B5DE6C74}"/>
              </a:ext>
            </a:extLst>
          </p:cNvPr>
          <p:cNvSpPr>
            <a:spLocks noGrp="1"/>
          </p:cNvSpPr>
          <p:nvPr>
            <p:ph type="subTitle" idx="1"/>
          </p:nvPr>
        </p:nvSpPr>
        <p:spPr>
          <a:xfrm>
            <a:off x="2679906" y="3956279"/>
            <a:ext cx="6831673" cy="1086237"/>
          </a:xfrm>
        </p:spPr>
        <p:txBody>
          <a:bodyPr>
            <a:normAutofit/>
          </a:bodyPr>
          <a:lstStyle/>
          <a:p>
            <a:pPr>
              <a:spcAft>
                <a:spcPts val="600"/>
              </a:spcAft>
            </a:pPr>
            <a:r>
              <a:rPr lang="en-US">
                <a:solidFill>
                  <a:schemeClr val="bg1">
                    <a:lumMod val="95000"/>
                  </a:schemeClr>
                </a:solidFill>
              </a:rPr>
              <a:t>Jack Renshaw (z5114675) UG Thesis 2021/22</a:t>
            </a:r>
          </a:p>
        </p:txBody>
      </p:sp>
    </p:spTree>
    <p:extLst>
      <p:ext uri="{BB962C8B-B14F-4D97-AF65-F5344CB8AC3E}">
        <p14:creationId xmlns:p14="http://schemas.microsoft.com/office/powerpoint/2010/main" val="45067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068388" y="-42062"/>
            <a:ext cx="8947522" cy="1400530"/>
          </a:xfrm>
        </p:spPr>
        <p:txBody>
          <a:bodyPr anchor="ctr">
            <a:normAutofit/>
          </a:bodyPr>
          <a:lstStyle/>
          <a:p>
            <a:r>
              <a:rPr lang="en-US" dirty="0" err="1">
                <a:solidFill>
                  <a:schemeClr val="tx1"/>
                </a:solidFill>
              </a:rPr>
              <a:t>RedPitaya</a:t>
            </a:r>
            <a:endParaRPr lang="en-US" dirty="0">
              <a:solidFill>
                <a:schemeClr val="tx1"/>
              </a:solidFill>
            </a:endParaRPr>
          </a:p>
        </p:txBody>
      </p:sp>
      <p:sp>
        <p:nvSpPr>
          <p:cNvPr id="20" name="TextBox 19">
            <a:extLst>
              <a:ext uri="{FF2B5EF4-FFF2-40B4-BE49-F238E27FC236}">
                <a16:creationId xmlns:a16="http://schemas.microsoft.com/office/drawing/2014/main" id="{E1C2613F-FEB7-4347-8F56-DE685FEFE859}"/>
              </a:ext>
            </a:extLst>
          </p:cNvPr>
          <p:cNvSpPr txBox="1"/>
          <p:nvPr/>
        </p:nvSpPr>
        <p:spPr>
          <a:xfrm>
            <a:off x="1067970" y="909077"/>
            <a:ext cx="7409914" cy="646331"/>
          </a:xfrm>
          <a:prstGeom prst="rect">
            <a:avLst/>
          </a:prstGeom>
          <a:noFill/>
        </p:spPr>
        <p:txBody>
          <a:bodyPr wrap="none" rtlCol="0">
            <a:spAutoFit/>
          </a:bodyPr>
          <a:lstStyle/>
          <a:p>
            <a:r>
              <a:rPr lang="en-US" dirty="0"/>
              <a:t>Remote laboratory experiments of Analog Electronics based on ’RedPitaya’</a:t>
            </a:r>
            <a:br>
              <a:rPr lang="en-US" dirty="0"/>
            </a:br>
            <a:r>
              <a:rPr lang="en-US" dirty="0"/>
              <a:t>Garcia-Orellana et al, University of Extremadura</a:t>
            </a:r>
            <a:r>
              <a:rPr lang="en-US" dirty="0">
                <a:solidFill>
                  <a:schemeClr val="bg1"/>
                </a:solidFill>
              </a:rPr>
              <a:t>, Spain</a:t>
            </a:r>
          </a:p>
        </p:txBody>
      </p:sp>
      <p:pic>
        <p:nvPicPr>
          <p:cNvPr id="4" name="Picture 3" descr="A picture containing text, indoor, electronics&#10;&#10;Description automatically generated">
            <a:extLst>
              <a:ext uri="{FF2B5EF4-FFF2-40B4-BE49-F238E27FC236}">
                <a16:creationId xmlns:a16="http://schemas.microsoft.com/office/drawing/2014/main" id="{FB65A206-2A13-CB4D-AFF7-24F7AF6ABE36}"/>
              </a:ext>
            </a:extLst>
          </p:cNvPr>
          <p:cNvPicPr>
            <a:picLocks noChangeAspect="1"/>
          </p:cNvPicPr>
          <p:nvPr/>
        </p:nvPicPr>
        <p:blipFill>
          <a:blip r:embed="rId2"/>
          <a:stretch>
            <a:fillRect/>
          </a:stretch>
        </p:blipFill>
        <p:spPr>
          <a:xfrm>
            <a:off x="8080969" y="2774000"/>
            <a:ext cx="3869882" cy="2548458"/>
          </a:xfrm>
          <a:prstGeom prst="rect">
            <a:avLst/>
          </a:prstGeom>
        </p:spPr>
      </p:pic>
      <p:sp>
        <p:nvSpPr>
          <p:cNvPr id="6" name="TextBox 5">
            <a:extLst>
              <a:ext uri="{FF2B5EF4-FFF2-40B4-BE49-F238E27FC236}">
                <a16:creationId xmlns:a16="http://schemas.microsoft.com/office/drawing/2014/main" id="{F74F07A9-0389-3946-8D27-72AEB9BBE065}"/>
              </a:ext>
            </a:extLst>
          </p:cNvPr>
          <p:cNvSpPr txBox="1"/>
          <p:nvPr/>
        </p:nvSpPr>
        <p:spPr>
          <a:xfrm>
            <a:off x="883240" y="2312335"/>
            <a:ext cx="7959230" cy="923330"/>
          </a:xfrm>
          <a:prstGeom prst="rect">
            <a:avLst/>
          </a:prstGeom>
          <a:noFill/>
        </p:spPr>
        <p:txBody>
          <a:bodyPr wrap="none" rtlCol="0">
            <a:spAutoFit/>
          </a:bodyPr>
          <a:lstStyle/>
          <a:p>
            <a:r>
              <a:rPr lang="en-US" dirty="0"/>
              <a:t>The </a:t>
            </a:r>
            <a:r>
              <a:rPr lang="en-US" dirty="0" err="1"/>
              <a:t>RedPitaya</a:t>
            </a:r>
            <a:r>
              <a:rPr lang="en-US" dirty="0"/>
              <a:t> is a “Complete Package” design comprised of 3 </a:t>
            </a:r>
            <a:br>
              <a:rPr lang="en-US" dirty="0"/>
            </a:br>
            <a:r>
              <a:rPr lang="en-US" dirty="0"/>
              <a:t>main components on a single device. This is good example of a class </a:t>
            </a:r>
            <a:br>
              <a:rPr lang="en-US" dirty="0"/>
            </a:br>
            <a:r>
              <a:rPr lang="en-US" dirty="0"/>
              <a:t>of solutions to remote labs</a:t>
            </a:r>
          </a:p>
        </p:txBody>
      </p:sp>
      <p:sp>
        <p:nvSpPr>
          <p:cNvPr id="7" name="TextBox 6">
            <a:extLst>
              <a:ext uri="{FF2B5EF4-FFF2-40B4-BE49-F238E27FC236}">
                <a16:creationId xmlns:a16="http://schemas.microsoft.com/office/drawing/2014/main" id="{3BC478E5-7C55-B041-B2FA-8D865A495E93}"/>
              </a:ext>
            </a:extLst>
          </p:cNvPr>
          <p:cNvSpPr txBox="1"/>
          <p:nvPr/>
        </p:nvSpPr>
        <p:spPr>
          <a:xfrm>
            <a:off x="883240" y="3317475"/>
            <a:ext cx="5690556" cy="3139321"/>
          </a:xfrm>
          <a:prstGeom prst="rect">
            <a:avLst/>
          </a:prstGeom>
          <a:noFill/>
        </p:spPr>
        <p:txBody>
          <a:bodyPr wrap="square" rtlCol="0">
            <a:spAutoFit/>
          </a:bodyPr>
          <a:lstStyle/>
          <a:p>
            <a:r>
              <a:rPr lang="en-US" b="1" dirty="0"/>
              <a:t>1. Web Interface – </a:t>
            </a:r>
            <a:r>
              <a:rPr lang="en-US" dirty="0"/>
              <a:t>“</a:t>
            </a:r>
            <a:r>
              <a:rPr lang="en-AU" dirty="0"/>
              <a:t>a file programmed in HTML and JavaScript with </a:t>
            </a:r>
            <a:r>
              <a:rPr lang="en-AU" dirty="0" err="1"/>
              <a:t>JQuery</a:t>
            </a:r>
            <a:r>
              <a:rPr lang="en-AU" dirty="0"/>
              <a:t>, which the NGINX web server [hosted on the device] sends to the client”</a:t>
            </a:r>
          </a:p>
          <a:p>
            <a:r>
              <a:rPr lang="en-US" b="1" dirty="0"/>
              <a:t>2. Controller – </a:t>
            </a:r>
            <a:r>
              <a:rPr lang="en-US" dirty="0"/>
              <a:t>“A set of C-Programmed functions which is loaded by the web server when any communication is required [with the FGPA]</a:t>
            </a:r>
          </a:p>
          <a:p>
            <a:r>
              <a:rPr lang="en-US" b="1" dirty="0"/>
              <a:t>3. Hardware </a:t>
            </a:r>
            <a:r>
              <a:rPr lang="en-US" dirty="0"/>
              <a:t>– The core of the device is the </a:t>
            </a:r>
            <a:r>
              <a:rPr lang="en-US" dirty="0" err="1"/>
              <a:t>RedPitaya</a:t>
            </a:r>
            <a:r>
              <a:rPr lang="en-US" dirty="0"/>
              <a:t> device, which contains 16 digital IO pins, ADCs, an FPGA, LED’s. Arduino on steroids. </a:t>
            </a:r>
            <a:endParaRPr lang="en-AU" b="1" dirty="0"/>
          </a:p>
          <a:p>
            <a:endParaRPr lang="en-US" b="1" dirty="0"/>
          </a:p>
        </p:txBody>
      </p:sp>
    </p:spTree>
    <p:extLst>
      <p:ext uri="{BB962C8B-B14F-4D97-AF65-F5344CB8AC3E}">
        <p14:creationId xmlns:p14="http://schemas.microsoft.com/office/powerpoint/2010/main" val="52327592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068388" y="-42062"/>
            <a:ext cx="8947522" cy="1400530"/>
          </a:xfrm>
        </p:spPr>
        <p:txBody>
          <a:bodyPr anchor="ctr">
            <a:normAutofit/>
          </a:bodyPr>
          <a:lstStyle/>
          <a:p>
            <a:r>
              <a:rPr lang="en-US" dirty="0" err="1">
                <a:solidFill>
                  <a:schemeClr val="tx1"/>
                </a:solidFill>
              </a:rPr>
              <a:t>RedPitaya</a:t>
            </a:r>
            <a:endParaRPr lang="en-US" dirty="0">
              <a:solidFill>
                <a:schemeClr val="tx1"/>
              </a:solidFill>
            </a:endParaRPr>
          </a:p>
        </p:txBody>
      </p:sp>
      <p:sp>
        <p:nvSpPr>
          <p:cNvPr id="20" name="TextBox 19">
            <a:extLst>
              <a:ext uri="{FF2B5EF4-FFF2-40B4-BE49-F238E27FC236}">
                <a16:creationId xmlns:a16="http://schemas.microsoft.com/office/drawing/2014/main" id="{E1C2613F-FEB7-4347-8F56-DE685FEFE859}"/>
              </a:ext>
            </a:extLst>
          </p:cNvPr>
          <p:cNvSpPr txBox="1"/>
          <p:nvPr/>
        </p:nvSpPr>
        <p:spPr>
          <a:xfrm>
            <a:off x="1067970" y="909077"/>
            <a:ext cx="7409914" cy="646331"/>
          </a:xfrm>
          <a:prstGeom prst="rect">
            <a:avLst/>
          </a:prstGeom>
          <a:noFill/>
        </p:spPr>
        <p:txBody>
          <a:bodyPr wrap="none" rtlCol="0">
            <a:spAutoFit/>
          </a:bodyPr>
          <a:lstStyle/>
          <a:p>
            <a:r>
              <a:rPr lang="en-US" dirty="0"/>
              <a:t>Remote laboratory experiments of Analog Electronics based on ’RedPitaya’</a:t>
            </a:r>
            <a:br>
              <a:rPr lang="en-US" dirty="0"/>
            </a:br>
            <a:r>
              <a:rPr lang="en-US" dirty="0"/>
              <a:t>Garcia-Orellana et al, University of Extremadura, Spain</a:t>
            </a:r>
          </a:p>
        </p:txBody>
      </p:sp>
      <p:pic>
        <p:nvPicPr>
          <p:cNvPr id="4" name="Picture 3" descr="A picture containing text, indoor, electronics&#10;&#10;Description automatically generated">
            <a:extLst>
              <a:ext uri="{FF2B5EF4-FFF2-40B4-BE49-F238E27FC236}">
                <a16:creationId xmlns:a16="http://schemas.microsoft.com/office/drawing/2014/main" id="{FB65A206-2A13-CB4D-AFF7-24F7AF6ABE36}"/>
              </a:ext>
            </a:extLst>
          </p:cNvPr>
          <p:cNvPicPr>
            <a:picLocks noChangeAspect="1"/>
          </p:cNvPicPr>
          <p:nvPr/>
        </p:nvPicPr>
        <p:blipFill>
          <a:blip r:embed="rId2"/>
          <a:stretch>
            <a:fillRect/>
          </a:stretch>
        </p:blipFill>
        <p:spPr>
          <a:xfrm>
            <a:off x="8080969" y="2774000"/>
            <a:ext cx="3869882" cy="2548458"/>
          </a:xfrm>
          <a:prstGeom prst="rect">
            <a:avLst/>
          </a:prstGeom>
        </p:spPr>
      </p:pic>
      <p:sp>
        <p:nvSpPr>
          <p:cNvPr id="7" name="TextBox 6">
            <a:extLst>
              <a:ext uri="{FF2B5EF4-FFF2-40B4-BE49-F238E27FC236}">
                <a16:creationId xmlns:a16="http://schemas.microsoft.com/office/drawing/2014/main" id="{3BC478E5-7C55-B041-B2FA-8D865A495E93}"/>
              </a:ext>
            </a:extLst>
          </p:cNvPr>
          <p:cNvSpPr txBox="1"/>
          <p:nvPr/>
        </p:nvSpPr>
        <p:spPr>
          <a:xfrm>
            <a:off x="1778778" y="3002063"/>
            <a:ext cx="5690556" cy="2585323"/>
          </a:xfrm>
          <a:prstGeom prst="rect">
            <a:avLst/>
          </a:prstGeom>
          <a:noFill/>
        </p:spPr>
        <p:txBody>
          <a:bodyPr wrap="square" rtlCol="0">
            <a:spAutoFit/>
          </a:bodyPr>
          <a:lstStyle/>
          <a:p>
            <a:r>
              <a:rPr lang="en-US" b="1" dirty="0"/>
              <a:t>1. Web Interface – </a:t>
            </a:r>
            <a:r>
              <a:rPr lang="en-US" dirty="0"/>
              <a:t>“</a:t>
            </a:r>
            <a:r>
              <a:rPr lang="en-AU" dirty="0"/>
              <a:t>a file programmed in HTML and JavaScript with jQuery, which the NGINX web server [hosted on the device] sends to the client”</a:t>
            </a:r>
          </a:p>
          <a:p>
            <a:r>
              <a:rPr lang="en-US" b="1" dirty="0"/>
              <a:t>2. Controller – </a:t>
            </a:r>
            <a:r>
              <a:rPr lang="en-US" dirty="0"/>
              <a:t>“A set of C-Programmed functions which is loaded by the web server when any communication is required [with the FGPA]”</a:t>
            </a:r>
          </a:p>
          <a:p>
            <a:r>
              <a:rPr lang="en-US" b="1" dirty="0"/>
              <a:t>3. Hardware </a:t>
            </a:r>
            <a:r>
              <a:rPr lang="en-US" dirty="0"/>
              <a:t>– The core of the device is the </a:t>
            </a:r>
            <a:r>
              <a:rPr lang="en-US" dirty="0" err="1"/>
              <a:t>RedPitaya</a:t>
            </a:r>
            <a:r>
              <a:rPr lang="en-US" dirty="0"/>
              <a:t> device, which contains 16 digital IO pins, ADCs, an FPGA, LED’s. Arduino on steroids. </a:t>
            </a:r>
            <a:endParaRPr lang="en-AU" b="1" dirty="0"/>
          </a:p>
        </p:txBody>
      </p:sp>
      <p:pic>
        <p:nvPicPr>
          <p:cNvPr id="5" name="Graphic 4" descr="Tick with solid fill">
            <a:extLst>
              <a:ext uri="{FF2B5EF4-FFF2-40B4-BE49-F238E27FC236}">
                <a16:creationId xmlns:a16="http://schemas.microsoft.com/office/drawing/2014/main" id="{8C567170-870B-3D46-9F72-A6C612F9C5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378" y="2965566"/>
            <a:ext cx="914400" cy="914400"/>
          </a:xfrm>
          <a:prstGeom prst="rect">
            <a:avLst/>
          </a:prstGeom>
        </p:spPr>
      </p:pic>
      <p:pic>
        <p:nvPicPr>
          <p:cNvPr id="13" name="Graphic 12" descr="Tick with solid fill">
            <a:extLst>
              <a:ext uri="{FF2B5EF4-FFF2-40B4-BE49-F238E27FC236}">
                <a16:creationId xmlns:a16="http://schemas.microsoft.com/office/drawing/2014/main" id="{711E9B22-BD8E-C44E-B0DC-7E2EF54ED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289" y="3879966"/>
            <a:ext cx="914400" cy="914400"/>
          </a:xfrm>
          <a:prstGeom prst="rect">
            <a:avLst/>
          </a:prstGeom>
        </p:spPr>
      </p:pic>
      <p:pic>
        <p:nvPicPr>
          <p:cNvPr id="9" name="Graphic 8" descr="Question mark with solid fill">
            <a:extLst>
              <a:ext uri="{FF2B5EF4-FFF2-40B4-BE49-F238E27FC236}">
                <a16:creationId xmlns:a16="http://schemas.microsoft.com/office/drawing/2014/main" id="{76D7002D-4938-2D4F-81F6-5D4784BEE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378" y="4737628"/>
            <a:ext cx="914400" cy="914400"/>
          </a:xfrm>
          <a:prstGeom prst="rect">
            <a:avLst/>
          </a:prstGeom>
        </p:spPr>
      </p:pic>
      <p:sp>
        <p:nvSpPr>
          <p:cNvPr id="11" name="TextBox 10">
            <a:extLst>
              <a:ext uri="{FF2B5EF4-FFF2-40B4-BE49-F238E27FC236}">
                <a16:creationId xmlns:a16="http://schemas.microsoft.com/office/drawing/2014/main" id="{89C5EBE1-83BF-DE44-9681-8DE0EEA8DE7D}"/>
              </a:ext>
            </a:extLst>
          </p:cNvPr>
          <p:cNvSpPr txBox="1"/>
          <p:nvPr/>
        </p:nvSpPr>
        <p:spPr>
          <a:xfrm>
            <a:off x="1778778" y="2420291"/>
            <a:ext cx="6005170" cy="369332"/>
          </a:xfrm>
          <a:prstGeom prst="rect">
            <a:avLst/>
          </a:prstGeom>
          <a:noFill/>
        </p:spPr>
        <p:txBody>
          <a:bodyPr wrap="none" rtlCol="0">
            <a:spAutoFit/>
          </a:bodyPr>
          <a:lstStyle/>
          <a:p>
            <a:r>
              <a:rPr lang="en-US" dirty="0"/>
              <a:t>Low Cost, Reasonably Adaptable and Configurable</a:t>
            </a:r>
          </a:p>
        </p:txBody>
      </p:sp>
      <p:pic>
        <p:nvPicPr>
          <p:cNvPr id="21" name="Graphic 20" descr="Tick with solid fill">
            <a:extLst>
              <a:ext uri="{FF2B5EF4-FFF2-40B4-BE49-F238E27FC236}">
                <a16:creationId xmlns:a16="http://schemas.microsoft.com/office/drawing/2014/main" id="{75187D97-E254-9545-820B-61D794E30E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378" y="2147757"/>
            <a:ext cx="914400" cy="914400"/>
          </a:xfrm>
          <a:prstGeom prst="rect">
            <a:avLst/>
          </a:prstGeom>
        </p:spPr>
      </p:pic>
      <p:sp>
        <p:nvSpPr>
          <p:cNvPr id="12" name="TextBox 11">
            <a:extLst>
              <a:ext uri="{FF2B5EF4-FFF2-40B4-BE49-F238E27FC236}">
                <a16:creationId xmlns:a16="http://schemas.microsoft.com/office/drawing/2014/main" id="{DD1BB2EA-41BF-A14B-9CB8-32CD82C3DBB2}"/>
              </a:ext>
            </a:extLst>
          </p:cNvPr>
          <p:cNvSpPr txBox="1"/>
          <p:nvPr/>
        </p:nvSpPr>
        <p:spPr>
          <a:xfrm>
            <a:off x="1778778" y="6086482"/>
            <a:ext cx="853119" cy="369332"/>
          </a:xfrm>
          <a:prstGeom prst="rect">
            <a:avLst/>
          </a:prstGeom>
          <a:noFill/>
        </p:spPr>
        <p:txBody>
          <a:bodyPr wrap="none" rtlCol="0">
            <a:spAutoFit/>
          </a:bodyPr>
          <a:lstStyle/>
          <a:p>
            <a:r>
              <a:rPr lang="en-US" dirty="0"/>
              <a:t>Design</a:t>
            </a:r>
          </a:p>
        </p:txBody>
      </p:sp>
      <p:pic>
        <p:nvPicPr>
          <p:cNvPr id="24" name="Graphic 23" descr="Close with solid fill">
            <a:extLst>
              <a:ext uri="{FF2B5EF4-FFF2-40B4-BE49-F238E27FC236}">
                <a16:creationId xmlns:a16="http://schemas.microsoft.com/office/drawing/2014/main" id="{4675B5D4-0450-3647-91A4-D06ECA27F1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0856" y="5836016"/>
            <a:ext cx="914400" cy="914400"/>
          </a:xfrm>
          <a:prstGeom prst="rect">
            <a:avLst/>
          </a:prstGeom>
        </p:spPr>
      </p:pic>
    </p:spTree>
    <p:extLst>
      <p:ext uri="{BB962C8B-B14F-4D97-AF65-F5344CB8AC3E}">
        <p14:creationId xmlns:p14="http://schemas.microsoft.com/office/powerpoint/2010/main" val="356264141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068388" y="-42062"/>
            <a:ext cx="8947522" cy="1400530"/>
          </a:xfrm>
        </p:spPr>
        <p:txBody>
          <a:bodyPr anchor="ctr">
            <a:normAutofit/>
          </a:bodyPr>
          <a:lstStyle/>
          <a:p>
            <a:r>
              <a:rPr lang="en-US" dirty="0" err="1">
                <a:solidFill>
                  <a:schemeClr val="tx1"/>
                </a:solidFill>
              </a:rPr>
              <a:t>RedPitaya</a:t>
            </a:r>
            <a:endParaRPr lang="en-US" dirty="0">
              <a:solidFill>
                <a:schemeClr val="tx1"/>
              </a:solidFill>
            </a:endParaRPr>
          </a:p>
        </p:txBody>
      </p:sp>
      <p:sp>
        <p:nvSpPr>
          <p:cNvPr id="20" name="TextBox 19">
            <a:extLst>
              <a:ext uri="{FF2B5EF4-FFF2-40B4-BE49-F238E27FC236}">
                <a16:creationId xmlns:a16="http://schemas.microsoft.com/office/drawing/2014/main" id="{E1C2613F-FEB7-4347-8F56-DE685FEFE859}"/>
              </a:ext>
            </a:extLst>
          </p:cNvPr>
          <p:cNvSpPr txBox="1"/>
          <p:nvPr/>
        </p:nvSpPr>
        <p:spPr>
          <a:xfrm>
            <a:off x="1067970" y="909077"/>
            <a:ext cx="7409914" cy="646331"/>
          </a:xfrm>
          <a:prstGeom prst="rect">
            <a:avLst/>
          </a:prstGeom>
          <a:noFill/>
        </p:spPr>
        <p:txBody>
          <a:bodyPr wrap="none" rtlCol="0">
            <a:spAutoFit/>
          </a:bodyPr>
          <a:lstStyle/>
          <a:p>
            <a:r>
              <a:rPr lang="en-US" dirty="0"/>
              <a:t>Remote laboratory experiments of Analog Electronics based on ’RedPitaya’</a:t>
            </a:r>
            <a:br>
              <a:rPr lang="en-US" dirty="0"/>
            </a:br>
            <a:r>
              <a:rPr lang="en-US" dirty="0"/>
              <a:t>Garcia-Orellana et al, University of Extremadura, Spain</a:t>
            </a:r>
          </a:p>
        </p:txBody>
      </p:sp>
      <p:pic>
        <p:nvPicPr>
          <p:cNvPr id="4" name="Picture 3" descr="A picture containing text, indoor, electronics&#10;&#10;Description automatically generated">
            <a:extLst>
              <a:ext uri="{FF2B5EF4-FFF2-40B4-BE49-F238E27FC236}">
                <a16:creationId xmlns:a16="http://schemas.microsoft.com/office/drawing/2014/main" id="{FB65A206-2A13-CB4D-AFF7-24F7AF6ABE36}"/>
              </a:ext>
            </a:extLst>
          </p:cNvPr>
          <p:cNvPicPr>
            <a:picLocks noChangeAspect="1"/>
          </p:cNvPicPr>
          <p:nvPr/>
        </p:nvPicPr>
        <p:blipFill>
          <a:blip r:embed="rId2"/>
          <a:stretch>
            <a:fillRect/>
          </a:stretch>
        </p:blipFill>
        <p:spPr>
          <a:xfrm>
            <a:off x="8080969" y="2774000"/>
            <a:ext cx="3869882" cy="2548458"/>
          </a:xfrm>
          <a:prstGeom prst="rect">
            <a:avLst/>
          </a:prstGeom>
        </p:spPr>
      </p:pic>
      <p:sp>
        <p:nvSpPr>
          <p:cNvPr id="7" name="TextBox 6">
            <a:extLst>
              <a:ext uri="{FF2B5EF4-FFF2-40B4-BE49-F238E27FC236}">
                <a16:creationId xmlns:a16="http://schemas.microsoft.com/office/drawing/2014/main" id="{3BC478E5-7C55-B041-B2FA-8D865A495E93}"/>
              </a:ext>
            </a:extLst>
          </p:cNvPr>
          <p:cNvSpPr txBox="1"/>
          <p:nvPr/>
        </p:nvSpPr>
        <p:spPr>
          <a:xfrm>
            <a:off x="831399" y="2031297"/>
            <a:ext cx="5690556" cy="1661993"/>
          </a:xfrm>
          <a:prstGeom prst="rect">
            <a:avLst/>
          </a:prstGeom>
          <a:noFill/>
        </p:spPr>
        <p:txBody>
          <a:bodyPr wrap="square" rtlCol="0">
            <a:spAutoFit/>
          </a:bodyPr>
          <a:lstStyle/>
          <a:p>
            <a:r>
              <a:rPr lang="en-AU" b="1" dirty="0"/>
              <a:t>Hardware Concern</a:t>
            </a:r>
          </a:p>
          <a:p>
            <a:r>
              <a:rPr lang="en-AU" sz="1200" dirty="0"/>
              <a:t>Does the device have the ability to measure signals up to    and above the slew rate of OPAMPs?</a:t>
            </a:r>
          </a:p>
          <a:p>
            <a:r>
              <a:rPr lang="en-AU" sz="1200" dirty="0"/>
              <a:t>	With 8 decimal points, the sampling rate of the </a:t>
            </a:r>
            <a:r>
              <a:rPr lang="en-AU" sz="1200" dirty="0" err="1"/>
              <a:t>RedPitaya</a:t>
            </a:r>
            <a:r>
              <a:rPr lang="en-AU" sz="1200" dirty="0"/>
              <a:t> is 	5.6MS/s. RTM3004 is </a:t>
            </a:r>
            <a:r>
              <a:rPr lang="en-AU" sz="1200" b="1" dirty="0"/>
              <a:t>2.5GS/s </a:t>
            </a:r>
          </a:p>
          <a:p>
            <a:r>
              <a:rPr lang="en-AU" sz="1200" dirty="0"/>
              <a:t>What are the limitations on signal generation and current?</a:t>
            </a:r>
          </a:p>
          <a:p>
            <a:r>
              <a:rPr lang="en-AU" sz="1200" dirty="0"/>
              <a:t>	absolute max output current is 16mA. Is this enough? We will likely 	need a separate supply/</a:t>
            </a:r>
            <a:r>
              <a:rPr lang="en-AU" sz="1200" dirty="0" err="1"/>
              <a:t>siggen</a:t>
            </a:r>
            <a:r>
              <a:rPr lang="en-AU" sz="1200" dirty="0"/>
              <a:t>.</a:t>
            </a:r>
          </a:p>
        </p:txBody>
      </p:sp>
      <p:sp>
        <p:nvSpPr>
          <p:cNvPr id="12" name="TextBox 11">
            <a:extLst>
              <a:ext uri="{FF2B5EF4-FFF2-40B4-BE49-F238E27FC236}">
                <a16:creationId xmlns:a16="http://schemas.microsoft.com/office/drawing/2014/main" id="{DD1BB2EA-41BF-A14B-9CB8-32CD82C3DBB2}"/>
              </a:ext>
            </a:extLst>
          </p:cNvPr>
          <p:cNvSpPr txBox="1"/>
          <p:nvPr/>
        </p:nvSpPr>
        <p:spPr>
          <a:xfrm>
            <a:off x="831399" y="6171936"/>
            <a:ext cx="8499443" cy="523220"/>
          </a:xfrm>
          <a:prstGeom prst="rect">
            <a:avLst/>
          </a:prstGeom>
          <a:noFill/>
        </p:spPr>
        <p:txBody>
          <a:bodyPr wrap="none" rtlCol="0">
            <a:spAutoFit/>
          </a:bodyPr>
          <a:lstStyle/>
          <a:p>
            <a:r>
              <a:rPr lang="en-US" sz="1400" dirty="0">
                <a:hlinkClick r:id="rId3"/>
              </a:rPr>
              <a:t>https://redpitaya.readthedocs.io/en/latest/appsFeatures/examples/acqRF-samp-and-dec.html</a:t>
            </a:r>
            <a:endParaRPr lang="en-US" sz="1400" dirty="0"/>
          </a:p>
          <a:p>
            <a:r>
              <a:rPr lang="en-US" sz="1400" dirty="0">
                <a:hlinkClick r:id="rId4"/>
              </a:rPr>
              <a:t>https://www.farnell.com/datasheets/3216075.pdf</a:t>
            </a:r>
            <a:endParaRPr lang="en-US" sz="1400" dirty="0"/>
          </a:p>
        </p:txBody>
      </p:sp>
      <p:sp>
        <p:nvSpPr>
          <p:cNvPr id="22" name="TextBox 21">
            <a:extLst>
              <a:ext uri="{FF2B5EF4-FFF2-40B4-BE49-F238E27FC236}">
                <a16:creationId xmlns:a16="http://schemas.microsoft.com/office/drawing/2014/main" id="{3FF80D22-CC49-CB49-A443-3C3C8F36C059}"/>
              </a:ext>
            </a:extLst>
          </p:cNvPr>
          <p:cNvSpPr txBox="1"/>
          <p:nvPr/>
        </p:nvSpPr>
        <p:spPr>
          <a:xfrm>
            <a:off x="917897" y="3788438"/>
            <a:ext cx="5690556" cy="1107996"/>
          </a:xfrm>
          <a:prstGeom prst="rect">
            <a:avLst/>
          </a:prstGeom>
          <a:noFill/>
        </p:spPr>
        <p:txBody>
          <a:bodyPr wrap="square" rtlCol="0">
            <a:spAutoFit/>
          </a:bodyPr>
          <a:lstStyle/>
          <a:p>
            <a:r>
              <a:rPr lang="en-AU" b="1" dirty="0"/>
              <a:t>Pedagogical Concern</a:t>
            </a:r>
          </a:p>
          <a:p>
            <a:r>
              <a:rPr lang="en-AU" sz="1200" dirty="0"/>
              <a:t>The system out of the box doesn’t incorporate design, simply measurement and switching. The system is adaptable, so there’s scope to add this retroactively</a:t>
            </a:r>
          </a:p>
          <a:p>
            <a:r>
              <a:rPr lang="en-AU" sz="1200" dirty="0"/>
              <a:t>Oscilloscope</a:t>
            </a:r>
          </a:p>
        </p:txBody>
      </p:sp>
      <p:sp>
        <p:nvSpPr>
          <p:cNvPr id="23" name="TextBox 22">
            <a:extLst>
              <a:ext uri="{FF2B5EF4-FFF2-40B4-BE49-F238E27FC236}">
                <a16:creationId xmlns:a16="http://schemas.microsoft.com/office/drawing/2014/main" id="{7AD01BE6-6FCC-DB46-B015-CE374F7DA75C}"/>
              </a:ext>
            </a:extLst>
          </p:cNvPr>
          <p:cNvSpPr txBox="1"/>
          <p:nvPr/>
        </p:nvSpPr>
        <p:spPr>
          <a:xfrm>
            <a:off x="831399" y="4878752"/>
            <a:ext cx="5690556" cy="369332"/>
          </a:xfrm>
          <a:prstGeom prst="rect">
            <a:avLst/>
          </a:prstGeom>
          <a:noFill/>
        </p:spPr>
        <p:txBody>
          <a:bodyPr wrap="square" rtlCol="0">
            <a:spAutoFit/>
          </a:bodyPr>
          <a:lstStyle/>
          <a:p>
            <a:r>
              <a:rPr lang="en-AU" b="1" dirty="0"/>
              <a:t>Practical Concern</a:t>
            </a:r>
          </a:p>
        </p:txBody>
      </p:sp>
      <p:sp>
        <p:nvSpPr>
          <p:cNvPr id="3" name="TextBox 2">
            <a:extLst>
              <a:ext uri="{FF2B5EF4-FFF2-40B4-BE49-F238E27FC236}">
                <a16:creationId xmlns:a16="http://schemas.microsoft.com/office/drawing/2014/main" id="{E95A9A2A-346B-8E4B-B59F-C427F125907F}"/>
              </a:ext>
            </a:extLst>
          </p:cNvPr>
          <p:cNvSpPr txBox="1"/>
          <p:nvPr/>
        </p:nvSpPr>
        <p:spPr>
          <a:xfrm>
            <a:off x="1067970" y="5319154"/>
            <a:ext cx="5894562" cy="646331"/>
          </a:xfrm>
          <a:prstGeom prst="rect">
            <a:avLst/>
          </a:prstGeom>
          <a:noFill/>
        </p:spPr>
        <p:txBody>
          <a:bodyPr wrap="none" rtlCol="0">
            <a:spAutoFit/>
          </a:bodyPr>
          <a:lstStyle/>
          <a:p>
            <a:r>
              <a:rPr lang="en-US" sz="1200" dirty="0"/>
              <a:t>Setting up each circuit before each lab will be highly cumbersome </a:t>
            </a:r>
          </a:p>
          <a:p>
            <a:r>
              <a:rPr lang="en-US" sz="1200" dirty="0"/>
              <a:t>if the circuit is complicated. This is something STUDENTS should be doing!</a:t>
            </a:r>
          </a:p>
          <a:p>
            <a:r>
              <a:rPr lang="en-US" sz="1200" dirty="0"/>
              <a:t>It would be difficult to integrate this into the existing PCBs in an effective way</a:t>
            </a:r>
          </a:p>
        </p:txBody>
      </p:sp>
    </p:spTree>
    <p:extLst>
      <p:ext uri="{BB962C8B-B14F-4D97-AF65-F5344CB8AC3E}">
        <p14:creationId xmlns:p14="http://schemas.microsoft.com/office/powerpoint/2010/main" val="124967373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ght trails of traffic at night">
            <a:extLst>
              <a:ext uri="{FF2B5EF4-FFF2-40B4-BE49-F238E27FC236}">
                <a16:creationId xmlns:a16="http://schemas.microsoft.com/office/drawing/2014/main" id="{39432B51-710A-E64E-8440-674B35975B74}"/>
              </a:ext>
            </a:extLst>
          </p:cNvPr>
          <p:cNvPicPr>
            <a:picLocks noChangeAspect="1"/>
          </p:cNvPicPr>
          <p:nvPr/>
        </p:nvPicPr>
        <p:blipFill>
          <a:blip r:embed="rId2">
            <a:alphaModFix amt="35000"/>
          </a:blip>
          <a:srcRect t="7802" b="7802"/>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6F957E45-786A-004C-89FC-028D200C56FA}"/>
              </a:ext>
            </a:extLst>
          </p:cNvPr>
          <p:cNvSpPr>
            <a:spLocks noGrp="1"/>
          </p:cNvSpPr>
          <p:nvPr>
            <p:ph type="ctrTitle"/>
          </p:nvPr>
        </p:nvSpPr>
        <p:spPr/>
        <p:txBody>
          <a:bodyPr>
            <a:normAutofit/>
          </a:bodyPr>
          <a:lstStyle/>
          <a:p>
            <a:r>
              <a:rPr lang="en-US" dirty="0">
                <a:solidFill>
                  <a:schemeClr val="tx1"/>
                </a:solidFill>
              </a:rPr>
              <a:t>Preliminary Work and Design</a:t>
            </a:r>
          </a:p>
        </p:txBody>
      </p:sp>
      <p:sp>
        <p:nvSpPr>
          <p:cNvPr id="3" name="Subtitle 2">
            <a:extLst>
              <a:ext uri="{FF2B5EF4-FFF2-40B4-BE49-F238E27FC236}">
                <a16:creationId xmlns:a16="http://schemas.microsoft.com/office/drawing/2014/main" id="{B8C454C5-3F16-C741-B540-C3F1B5DE6C74}"/>
              </a:ext>
            </a:extLst>
          </p:cNvPr>
          <p:cNvSpPr>
            <a:spLocks noGrp="1"/>
          </p:cNvSpPr>
          <p:nvPr>
            <p:ph type="subTitle" idx="1"/>
          </p:nvPr>
        </p:nvSpPr>
        <p:spPr/>
        <p:txBody>
          <a:bodyPr>
            <a:normAutofit/>
          </a:bodyPr>
          <a:lstStyle/>
          <a:p>
            <a:r>
              <a:rPr lang="en-US">
                <a:solidFill>
                  <a:schemeClr val="tx1"/>
                </a:solidFill>
              </a:rPr>
              <a:t>Jack Renshaw (z5114675) UG Thesis 2021/22</a:t>
            </a:r>
          </a:p>
        </p:txBody>
      </p:sp>
    </p:spTree>
    <p:extLst>
      <p:ext uri="{BB962C8B-B14F-4D97-AF65-F5344CB8AC3E}">
        <p14:creationId xmlns:p14="http://schemas.microsoft.com/office/powerpoint/2010/main" val="3675920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068388" y="-42062"/>
            <a:ext cx="8947522" cy="1400530"/>
          </a:xfrm>
        </p:spPr>
        <p:txBody>
          <a:bodyPr anchor="ctr">
            <a:normAutofit/>
          </a:bodyPr>
          <a:lstStyle/>
          <a:p>
            <a:r>
              <a:rPr lang="en-US" dirty="0">
                <a:solidFill>
                  <a:schemeClr val="tx1"/>
                </a:solidFill>
              </a:rPr>
              <a:t>Preliminary Work</a:t>
            </a:r>
          </a:p>
        </p:txBody>
      </p:sp>
      <p:sp>
        <p:nvSpPr>
          <p:cNvPr id="20" name="TextBox 19">
            <a:extLst>
              <a:ext uri="{FF2B5EF4-FFF2-40B4-BE49-F238E27FC236}">
                <a16:creationId xmlns:a16="http://schemas.microsoft.com/office/drawing/2014/main" id="{E1C2613F-FEB7-4347-8F56-DE685FEFE859}"/>
              </a:ext>
            </a:extLst>
          </p:cNvPr>
          <p:cNvSpPr txBox="1"/>
          <p:nvPr/>
        </p:nvSpPr>
        <p:spPr>
          <a:xfrm>
            <a:off x="1067970" y="909077"/>
            <a:ext cx="7409914" cy="646331"/>
          </a:xfrm>
          <a:prstGeom prst="rect">
            <a:avLst/>
          </a:prstGeom>
          <a:noFill/>
        </p:spPr>
        <p:txBody>
          <a:bodyPr wrap="none" rtlCol="0">
            <a:spAutoFit/>
          </a:bodyPr>
          <a:lstStyle/>
          <a:p>
            <a:r>
              <a:rPr lang="en-US" dirty="0"/>
              <a:t>Remote laboratory experiments of Analog Electronics based on ’RedPitaya’</a:t>
            </a:r>
            <a:br>
              <a:rPr lang="en-US" dirty="0"/>
            </a:br>
            <a:r>
              <a:rPr lang="en-US" dirty="0"/>
              <a:t>Garcia-Orellana et al, University of Extremadura, Spain</a:t>
            </a:r>
          </a:p>
        </p:txBody>
      </p:sp>
      <p:cxnSp>
        <p:nvCxnSpPr>
          <p:cNvPr id="6" name="Straight Connector 5">
            <a:extLst>
              <a:ext uri="{FF2B5EF4-FFF2-40B4-BE49-F238E27FC236}">
                <a16:creationId xmlns:a16="http://schemas.microsoft.com/office/drawing/2014/main" id="{CCD06138-61B1-3140-AD77-CB4B08982F1A}"/>
              </a:ext>
            </a:extLst>
          </p:cNvPr>
          <p:cNvCxnSpPr/>
          <p:nvPr/>
        </p:nvCxnSpPr>
        <p:spPr>
          <a:xfrm>
            <a:off x="3617843" y="2594113"/>
            <a:ext cx="0" cy="3876261"/>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BBFCB60-8713-6647-90BC-2AAB0A0A88C2}"/>
              </a:ext>
            </a:extLst>
          </p:cNvPr>
          <p:cNvCxnSpPr>
            <a:cxnSpLocks/>
          </p:cNvCxnSpPr>
          <p:nvPr/>
        </p:nvCxnSpPr>
        <p:spPr>
          <a:xfrm>
            <a:off x="8362122" y="2594113"/>
            <a:ext cx="0" cy="3727174"/>
          </a:xfrm>
          <a:prstGeom prst="line">
            <a:avLst/>
          </a:prstGeom>
        </p:spPr>
        <p:style>
          <a:lnRef idx="2">
            <a:schemeClr val="dk1"/>
          </a:lnRef>
          <a:fillRef idx="0">
            <a:schemeClr val="dk1"/>
          </a:fillRef>
          <a:effectRef idx="1">
            <a:schemeClr val="dk1"/>
          </a:effectRef>
          <a:fontRef idx="minor">
            <a:schemeClr val="tx1"/>
          </a:fontRef>
        </p:style>
      </p:cxnSp>
      <p:pic>
        <p:nvPicPr>
          <p:cNvPr id="1026" name="Picture 2" descr="HTML - Wikipedia">
            <a:extLst>
              <a:ext uri="{FF2B5EF4-FFF2-40B4-BE49-F238E27FC236}">
                <a16:creationId xmlns:a16="http://schemas.microsoft.com/office/drawing/2014/main" id="{BC673F46-1426-9543-87F0-0BF5C8BBA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46" y="2869786"/>
            <a:ext cx="668017" cy="668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S - Wikipedia">
            <a:extLst>
              <a:ext uri="{FF2B5EF4-FFF2-40B4-BE49-F238E27FC236}">
                <a16:creationId xmlns:a16="http://schemas.microsoft.com/office/drawing/2014/main" id="{FC21A638-3AB8-8446-8758-DE2549CD8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654" y="2859598"/>
            <a:ext cx="870306" cy="1231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 I write a JavaScript?">
            <a:extLst>
              <a:ext uri="{FF2B5EF4-FFF2-40B4-BE49-F238E27FC236}">
                <a16:creationId xmlns:a16="http://schemas.microsoft.com/office/drawing/2014/main" id="{54B8AD55-A5CF-C647-89EE-BD206284A6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501" y="4475447"/>
            <a:ext cx="870307" cy="8703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introduction to jQuery: &amp;quot;Write Less, Do More&amp;quot; - CSVeda">
            <a:extLst>
              <a:ext uri="{FF2B5EF4-FFF2-40B4-BE49-F238E27FC236}">
                <a16:creationId xmlns:a16="http://schemas.microsoft.com/office/drawing/2014/main" id="{D7B9BA0B-F950-4240-A3D0-012B7DDB4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038" y="4798112"/>
            <a:ext cx="1400339" cy="15231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i, labview, logo Free Icon of Vector Logo">
            <a:extLst>
              <a:ext uri="{FF2B5EF4-FFF2-40B4-BE49-F238E27FC236}">
                <a16:creationId xmlns:a16="http://schemas.microsoft.com/office/drawing/2014/main" id="{7967187E-8D87-A84F-8360-4BFC378095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283" y="4896971"/>
            <a:ext cx="20193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Logo&#10;&#10;Description automatically generated with medium confidence">
            <a:extLst>
              <a:ext uri="{FF2B5EF4-FFF2-40B4-BE49-F238E27FC236}">
                <a16:creationId xmlns:a16="http://schemas.microsoft.com/office/drawing/2014/main" id="{F0215F76-F81B-5946-8C6C-9AD7F18E45D5}"/>
              </a:ext>
            </a:extLst>
          </p:cNvPr>
          <p:cNvPicPr>
            <a:picLocks noChangeAspect="1"/>
          </p:cNvPicPr>
          <p:nvPr/>
        </p:nvPicPr>
        <p:blipFill>
          <a:blip r:embed="rId7"/>
          <a:stretch>
            <a:fillRect/>
          </a:stretch>
        </p:blipFill>
        <p:spPr>
          <a:xfrm>
            <a:off x="5220211" y="3490864"/>
            <a:ext cx="1908743" cy="819169"/>
          </a:xfrm>
          <a:prstGeom prst="rect">
            <a:avLst/>
          </a:prstGeom>
        </p:spPr>
      </p:pic>
      <p:pic>
        <p:nvPicPr>
          <p:cNvPr id="1036" name="Picture 12" descr="C++ - Wikipedia">
            <a:extLst>
              <a:ext uri="{FF2B5EF4-FFF2-40B4-BE49-F238E27FC236}">
                <a16:creationId xmlns:a16="http://schemas.microsoft.com/office/drawing/2014/main" id="{401781D3-ECBC-074B-800A-A0A40BFB4F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8690" y="5011125"/>
            <a:ext cx="313991" cy="35296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odeJS and Express Basics. This article is about how-to setup a… | by  Sumant Mishra | Medium">
            <a:extLst>
              <a:ext uri="{FF2B5EF4-FFF2-40B4-BE49-F238E27FC236}">
                <a16:creationId xmlns:a16="http://schemas.microsoft.com/office/drawing/2014/main" id="{53DF15F9-17A0-1745-A538-76FCAA9A25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4381" y="4571839"/>
            <a:ext cx="2770734" cy="165829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NGINX | High Performance Load Balancer, Web Server, &amp;amp; Reverse Proxy">
            <a:extLst>
              <a:ext uri="{FF2B5EF4-FFF2-40B4-BE49-F238E27FC236}">
                <a16:creationId xmlns:a16="http://schemas.microsoft.com/office/drawing/2014/main" id="{47CD24C6-786A-8144-86E6-1851788CB5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3122" y="2863280"/>
            <a:ext cx="2464287" cy="82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0218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068388" y="-42062"/>
            <a:ext cx="8947522" cy="1400530"/>
          </a:xfrm>
        </p:spPr>
        <p:txBody>
          <a:bodyPr anchor="ctr">
            <a:normAutofit/>
          </a:bodyPr>
          <a:lstStyle/>
          <a:p>
            <a:r>
              <a:rPr lang="en-US" dirty="0">
                <a:solidFill>
                  <a:schemeClr val="tx1"/>
                </a:solidFill>
              </a:rPr>
              <a:t>High Level Design</a:t>
            </a:r>
          </a:p>
        </p:txBody>
      </p:sp>
      <p:pic>
        <p:nvPicPr>
          <p:cNvPr id="4" name="Graphic 3" descr="Graduation cap with solid fill">
            <a:extLst>
              <a:ext uri="{FF2B5EF4-FFF2-40B4-BE49-F238E27FC236}">
                <a16:creationId xmlns:a16="http://schemas.microsoft.com/office/drawing/2014/main" id="{D63A86EE-3387-304E-8804-7F9B1324BB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09071" y="2615652"/>
            <a:ext cx="914400" cy="914400"/>
          </a:xfrm>
          <a:prstGeom prst="rect">
            <a:avLst/>
          </a:prstGeom>
        </p:spPr>
      </p:pic>
      <p:pic>
        <p:nvPicPr>
          <p:cNvPr id="6" name="Graphic 5" descr="Server outline">
            <a:extLst>
              <a:ext uri="{FF2B5EF4-FFF2-40B4-BE49-F238E27FC236}">
                <a16:creationId xmlns:a16="http://schemas.microsoft.com/office/drawing/2014/main" id="{7DFF2FE7-64BD-044E-AD92-E5C4DD5466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9882" y="5111613"/>
            <a:ext cx="914400" cy="914400"/>
          </a:xfrm>
          <a:prstGeom prst="rect">
            <a:avLst/>
          </a:prstGeom>
        </p:spPr>
      </p:pic>
      <p:pic>
        <p:nvPicPr>
          <p:cNvPr id="8" name="Graphic 7" descr="Processor with solid fill">
            <a:extLst>
              <a:ext uri="{FF2B5EF4-FFF2-40B4-BE49-F238E27FC236}">
                <a16:creationId xmlns:a16="http://schemas.microsoft.com/office/drawing/2014/main" id="{3C25BBB1-9274-8B46-BD1A-241B70FFC1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31059" y="3436840"/>
            <a:ext cx="914400" cy="914400"/>
          </a:xfrm>
          <a:prstGeom prst="rect">
            <a:avLst/>
          </a:prstGeom>
        </p:spPr>
      </p:pic>
      <p:pic>
        <p:nvPicPr>
          <p:cNvPr id="12" name="Graphic 11" descr="Monitor outline">
            <a:extLst>
              <a:ext uri="{FF2B5EF4-FFF2-40B4-BE49-F238E27FC236}">
                <a16:creationId xmlns:a16="http://schemas.microsoft.com/office/drawing/2014/main" id="{AAFDCEA4-4AF3-2A4B-AA58-30701EF8D0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9489" y="3447639"/>
            <a:ext cx="914400" cy="914400"/>
          </a:xfrm>
          <a:prstGeom prst="rect">
            <a:avLst/>
          </a:prstGeom>
        </p:spPr>
      </p:pic>
      <p:pic>
        <p:nvPicPr>
          <p:cNvPr id="14" name="Graphic 13" descr="Programmer male with solid fill">
            <a:extLst>
              <a:ext uri="{FF2B5EF4-FFF2-40B4-BE49-F238E27FC236}">
                <a16:creationId xmlns:a16="http://schemas.microsoft.com/office/drawing/2014/main" id="{EA9FEC4A-C9AC-1941-8512-CBB3DA6875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1723" y="3447639"/>
            <a:ext cx="914400" cy="914400"/>
          </a:xfrm>
          <a:prstGeom prst="rect">
            <a:avLst/>
          </a:prstGeom>
        </p:spPr>
      </p:pic>
      <p:pic>
        <p:nvPicPr>
          <p:cNvPr id="22" name="Graphic 21" descr="Radio outline">
            <a:extLst>
              <a:ext uri="{FF2B5EF4-FFF2-40B4-BE49-F238E27FC236}">
                <a16:creationId xmlns:a16="http://schemas.microsoft.com/office/drawing/2014/main" id="{1632A417-4137-7F40-8260-92D02D5440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31059" y="2190455"/>
            <a:ext cx="914400" cy="914400"/>
          </a:xfrm>
          <a:prstGeom prst="rect">
            <a:avLst/>
          </a:prstGeom>
        </p:spPr>
      </p:pic>
      <p:pic>
        <p:nvPicPr>
          <p:cNvPr id="24" name="Graphic 23" descr="Radio with solid fill">
            <a:extLst>
              <a:ext uri="{FF2B5EF4-FFF2-40B4-BE49-F238E27FC236}">
                <a16:creationId xmlns:a16="http://schemas.microsoft.com/office/drawing/2014/main" id="{9A5EE737-C361-7A4A-98D2-536E5EB5AC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1059" y="4971707"/>
            <a:ext cx="914400" cy="914400"/>
          </a:xfrm>
          <a:prstGeom prst="rect">
            <a:avLst/>
          </a:prstGeom>
        </p:spPr>
      </p:pic>
      <p:cxnSp>
        <p:nvCxnSpPr>
          <p:cNvPr id="35" name="Straight Arrow Connector 34">
            <a:extLst>
              <a:ext uri="{FF2B5EF4-FFF2-40B4-BE49-F238E27FC236}">
                <a16:creationId xmlns:a16="http://schemas.microsoft.com/office/drawing/2014/main" id="{85E7D0FB-7002-7C44-B546-32179F3A9715}"/>
              </a:ext>
            </a:extLst>
          </p:cNvPr>
          <p:cNvCxnSpPr>
            <a:stCxn id="12" idx="3"/>
            <a:endCxn id="8" idx="1"/>
          </p:cNvCxnSpPr>
          <p:nvPr/>
        </p:nvCxnSpPr>
        <p:spPr>
          <a:xfrm flipV="1">
            <a:off x="7423889" y="3894040"/>
            <a:ext cx="1307170" cy="107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80224DCF-F640-5D49-975B-EA871D7695F5}"/>
              </a:ext>
            </a:extLst>
          </p:cNvPr>
          <p:cNvCxnSpPr>
            <a:stCxn id="8" idx="2"/>
            <a:endCxn id="24" idx="0"/>
          </p:cNvCxnSpPr>
          <p:nvPr/>
        </p:nvCxnSpPr>
        <p:spPr>
          <a:xfrm>
            <a:off x="9188259" y="4351240"/>
            <a:ext cx="0" cy="6204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02D7CCC7-E052-6445-B186-827BB6A3912B}"/>
              </a:ext>
            </a:extLst>
          </p:cNvPr>
          <p:cNvCxnSpPr>
            <a:cxnSpLocks/>
            <a:stCxn id="22" idx="2"/>
            <a:endCxn id="8" idx="0"/>
          </p:cNvCxnSpPr>
          <p:nvPr/>
        </p:nvCxnSpPr>
        <p:spPr>
          <a:xfrm>
            <a:off x="9188259" y="3104855"/>
            <a:ext cx="0" cy="3319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CDFBBC68-A3A6-144A-A508-050E27BDA73A}"/>
              </a:ext>
            </a:extLst>
          </p:cNvPr>
          <p:cNvCxnSpPr>
            <a:cxnSpLocks/>
            <a:stCxn id="24" idx="1"/>
            <a:endCxn id="12" idx="2"/>
          </p:cNvCxnSpPr>
          <p:nvPr/>
        </p:nvCxnSpPr>
        <p:spPr>
          <a:xfrm flipH="1" flipV="1">
            <a:off x="6966689" y="4362039"/>
            <a:ext cx="1764370" cy="10668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2" name="TextBox 51">
            <a:extLst>
              <a:ext uri="{FF2B5EF4-FFF2-40B4-BE49-F238E27FC236}">
                <a16:creationId xmlns:a16="http://schemas.microsoft.com/office/drawing/2014/main" id="{5547306E-019C-694A-B15F-B8BC08A6E0A5}"/>
              </a:ext>
            </a:extLst>
          </p:cNvPr>
          <p:cNvSpPr txBox="1"/>
          <p:nvPr/>
        </p:nvSpPr>
        <p:spPr>
          <a:xfrm>
            <a:off x="1067970" y="1053121"/>
            <a:ext cx="2726196" cy="369332"/>
          </a:xfrm>
          <a:prstGeom prst="rect">
            <a:avLst/>
          </a:prstGeom>
          <a:noFill/>
        </p:spPr>
        <p:txBody>
          <a:bodyPr wrap="none" rtlCol="0">
            <a:spAutoFit/>
          </a:bodyPr>
          <a:lstStyle/>
          <a:p>
            <a:r>
              <a:rPr lang="en-US" dirty="0"/>
              <a:t>Separate Server Approach</a:t>
            </a:r>
          </a:p>
        </p:txBody>
      </p:sp>
      <p:cxnSp>
        <p:nvCxnSpPr>
          <p:cNvPr id="54" name="Straight Arrow Connector 53">
            <a:extLst>
              <a:ext uri="{FF2B5EF4-FFF2-40B4-BE49-F238E27FC236}">
                <a16:creationId xmlns:a16="http://schemas.microsoft.com/office/drawing/2014/main" id="{984AC6A6-7FF9-EC47-A44B-B0D85CAA9E53}"/>
              </a:ext>
            </a:extLst>
          </p:cNvPr>
          <p:cNvCxnSpPr>
            <a:stCxn id="6" idx="3"/>
            <a:endCxn id="12" idx="2"/>
          </p:cNvCxnSpPr>
          <p:nvPr/>
        </p:nvCxnSpPr>
        <p:spPr>
          <a:xfrm flipV="1">
            <a:off x="5244282" y="4362039"/>
            <a:ext cx="1722407" cy="12067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4B35A108-1589-DD47-B25E-4E11972ED446}"/>
              </a:ext>
            </a:extLst>
          </p:cNvPr>
          <p:cNvCxnSpPr>
            <a:cxnSpLocks/>
            <a:stCxn id="14" idx="3"/>
            <a:endCxn id="12" idx="1"/>
          </p:cNvCxnSpPr>
          <p:nvPr/>
        </p:nvCxnSpPr>
        <p:spPr>
          <a:xfrm>
            <a:off x="1886123" y="3904839"/>
            <a:ext cx="4623366"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2" name="TextBox 71">
            <a:extLst>
              <a:ext uri="{FF2B5EF4-FFF2-40B4-BE49-F238E27FC236}">
                <a16:creationId xmlns:a16="http://schemas.microsoft.com/office/drawing/2014/main" id="{30643C08-C946-304A-9437-A5A22D199DC4}"/>
              </a:ext>
            </a:extLst>
          </p:cNvPr>
          <p:cNvSpPr txBox="1"/>
          <p:nvPr/>
        </p:nvSpPr>
        <p:spPr>
          <a:xfrm>
            <a:off x="904580" y="3104855"/>
            <a:ext cx="1048685" cy="369332"/>
          </a:xfrm>
          <a:prstGeom prst="rect">
            <a:avLst/>
          </a:prstGeom>
          <a:noFill/>
        </p:spPr>
        <p:txBody>
          <a:bodyPr wrap="none" rtlCol="0">
            <a:spAutoFit/>
          </a:bodyPr>
          <a:lstStyle/>
          <a:p>
            <a:r>
              <a:rPr lang="en-US" b="1" dirty="0"/>
              <a:t>Student</a:t>
            </a:r>
          </a:p>
        </p:txBody>
      </p:sp>
      <p:sp>
        <p:nvSpPr>
          <p:cNvPr id="73" name="TextBox 72">
            <a:extLst>
              <a:ext uri="{FF2B5EF4-FFF2-40B4-BE49-F238E27FC236}">
                <a16:creationId xmlns:a16="http://schemas.microsoft.com/office/drawing/2014/main" id="{4C8A2049-835D-F74B-8D8B-D857B33DCE37}"/>
              </a:ext>
            </a:extLst>
          </p:cNvPr>
          <p:cNvSpPr txBox="1"/>
          <p:nvPr/>
        </p:nvSpPr>
        <p:spPr>
          <a:xfrm>
            <a:off x="4062364" y="6020371"/>
            <a:ext cx="1449436" cy="369332"/>
          </a:xfrm>
          <a:prstGeom prst="rect">
            <a:avLst/>
          </a:prstGeom>
          <a:noFill/>
        </p:spPr>
        <p:txBody>
          <a:bodyPr wrap="none" rtlCol="0">
            <a:spAutoFit/>
          </a:bodyPr>
          <a:lstStyle/>
          <a:p>
            <a:r>
              <a:rPr lang="en-US" b="1" dirty="0"/>
              <a:t>Web Server</a:t>
            </a:r>
          </a:p>
        </p:txBody>
      </p:sp>
      <p:sp>
        <p:nvSpPr>
          <p:cNvPr id="74" name="TextBox 73">
            <a:extLst>
              <a:ext uri="{FF2B5EF4-FFF2-40B4-BE49-F238E27FC236}">
                <a16:creationId xmlns:a16="http://schemas.microsoft.com/office/drawing/2014/main" id="{506F66E1-4247-414C-A95B-EDDAF043B5BE}"/>
              </a:ext>
            </a:extLst>
          </p:cNvPr>
          <p:cNvSpPr txBox="1"/>
          <p:nvPr/>
        </p:nvSpPr>
        <p:spPr>
          <a:xfrm>
            <a:off x="9803141" y="5384147"/>
            <a:ext cx="1638590" cy="369332"/>
          </a:xfrm>
          <a:prstGeom prst="rect">
            <a:avLst/>
          </a:prstGeom>
          <a:noFill/>
        </p:spPr>
        <p:txBody>
          <a:bodyPr wrap="none" rtlCol="0">
            <a:spAutoFit/>
          </a:bodyPr>
          <a:lstStyle/>
          <a:p>
            <a:r>
              <a:rPr lang="en-US" b="1" dirty="0"/>
              <a:t>Oscilloscope</a:t>
            </a:r>
          </a:p>
        </p:txBody>
      </p:sp>
      <p:sp>
        <p:nvSpPr>
          <p:cNvPr id="75" name="TextBox 74">
            <a:extLst>
              <a:ext uri="{FF2B5EF4-FFF2-40B4-BE49-F238E27FC236}">
                <a16:creationId xmlns:a16="http://schemas.microsoft.com/office/drawing/2014/main" id="{57AE259B-C3A9-094B-82D9-22CAAFE6AE94}"/>
              </a:ext>
            </a:extLst>
          </p:cNvPr>
          <p:cNvSpPr txBox="1"/>
          <p:nvPr/>
        </p:nvSpPr>
        <p:spPr>
          <a:xfrm>
            <a:off x="9566150" y="2505095"/>
            <a:ext cx="2662908" cy="369332"/>
          </a:xfrm>
          <a:prstGeom prst="rect">
            <a:avLst/>
          </a:prstGeom>
          <a:noFill/>
        </p:spPr>
        <p:txBody>
          <a:bodyPr wrap="none" rtlCol="0">
            <a:spAutoFit/>
          </a:bodyPr>
          <a:lstStyle/>
          <a:p>
            <a:r>
              <a:rPr lang="en-US" b="1" dirty="0"/>
              <a:t>Power Supply/Sig Gen</a:t>
            </a:r>
          </a:p>
        </p:txBody>
      </p:sp>
      <p:sp>
        <p:nvSpPr>
          <p:cNvPr id="76" name="TextBox 75">
            <a:extLst>
              <a:ext uri="{FF2B5EF4-FFF2-40B4-BE49-F238E27FC236}">
                <a16:creationId xmlns:a16="http://schemas.microsoft.com/office/drawing/2014/main" id="{42B90E2B-11B5-D947-8556-5B7FB1DBC9B9}"/>
              </a:ext>
            </a:extLst>
          </p:cNvPr>
          <p:cNvSpPr txBox="1"/>
          <p:nvPr/>
        </p:nvSpPr>
        <p:spPr>
          <a:xfrm>
            <a:off x="9803141" y="3759955"/>
            <a:ext cx="1689886" cy="369332"/>
          </a:xfrm>
          <a:prstGeom prst="rect">
            <a:avLst/>
          </a:prstGeom>
          <a:noFill/>
        </p:spPr>
        <p:txBody>
          <a:bodyPr wrap="none" rtlCol="0">
            <a:spAutoFit/>
          </a:bodyPr>
          <a:lstStyle/>
          <a:p>
            <a:r>
              <a:rPr lang="en-US" b="1" dirty="0"/>
              <a:t>Circuit (Plant)</a:t>
            </a:r>
          </a:p>
        </p:txBody>
      </p:sp>
      <p:sp>
        <p:nvSpPr>
          <p:cNvPr id="77" name="TextBox 76">
            <a:extLst>
              <a:ext uri="{FF2B5EF4-FFF2-40B4-BE49-F238E27FC236}">
                <a16:creationId xmlns:a16="http://schemas.microsoft.com/office/drawing/2014/main" id="{2EEEFC8D-DD29-5F44-A38B-EB4679E4B4A7}"/>
              </a:ext>
            </a:extLst>
          </p:cNvPr>
          <p:cNvSpPr txBox="1"/>
          <p:nvPr/>
        </p:nvSpPr>
        <p:spPr>
          <a:xfrm>
            <a:off x="6119342" y="2420187"/>
            <a:ext cx="1778051" cy="369332"/>
          </a:xfrm>
          <a:prstGeom prst="rect">
            <a:avLst/>
          </a:prstGeom>
          <a:noFill/>
        </p:spPr>
        <p:txBody>
          <a:bodyPr wrap="none" rtlCol="0">
            <a:spAutoFit/>
          </a:bodyPr>
          <a:lstStyle/>
          <a:p>
            <a:r>
              <a:rPr lang="en-US" b="1" dirty="0"/>
              <a:t>Lab Computer</a:t>
            </a:r>
          </a:p>
        </p:txBody>
      </p:sp>
      <p:sp>
        <p:nvSpPr>
          <p:cNvPr id="78" name="TextBox 77">
            <a:extLst>
              <a:ext uri="{FF2B5EF4-FFF2-40B4-BE49-F238E27FC236}">
                <a16:creationId xmlns:a16="http://schemas.microsoft.com/office/drawing/2014/main" id="{BBD83CA7-F2B9-8444-8CF8-F2835BFC3C9F}"/>
              </a:ext>
            </a:extLst>
          </p:cNvPr>
          <p:cNvSpPr txBox="1"/>
          <p:nvPr/>
        </p:nvSpPr>
        <p:spPr>
          <a:xfrm>
            <a:off x="2888224" y="3919823"/>
            <a:ext cx="2531462" cy="261610"/>
          </a:xfrm>
          <a:prstGeom prst="rect">
            <a:avLst/>
          </a:prstGeom>
          <a:noFill/>
        </p:spPr>
        <p:txBody>
          <a:bodyPr wrap="none" rtlCol="0">
            <a:spAutoFit/>
          </a:bodyPr>
          <a:lstStyle/>
          <a:p>
            <a:r>
              <a:rPr lang="en-US" sz="1100" b="1" dirty="0"/>
              <a:t>Oscilloscope/Web Cam feedback</a:t>
            </a:r>
          </a:p>
        </p:txBody>
      </p:sp>
      <p:sp>
        <p:nvSpPr>
          <p:cNvPr id="79" name="TextBox 78">
            <a:extLst>
              <a:ext uri="{FF2B5EF4-FFF2-40B4-BE49-F238E27FC236}">
                <a16:creationId xmlns:a16="http://schemas.microsoft.com/office/drawing/2014/main" id="{460FC4FA-96B8-F14F-AB56-BF6D2D3AFAA2}"/>
              </a:ext>
            </a:extLst>
          </p:cNvPr>
          <p:cNvSpPr txBox="1"/>
          <p:nvPr/>
        </p:nvSpPr>
        <p:spPr>
          <a:xfrm rot="1381186">
            <a:off x="1282494" y="5055111"/>
            <a:ext cx="2868093" cy="430887"/>
          </a:xfrm>
          <a:prstGeom prst="rect">
            <a:avLst/>
          </a:prstGeom>
          <a:noFill/>
        </p:spPr>
        <p:txBody>
          <a:bodyPr wrap="none" rtlCol="0">
            <a:spAutoFit/>
          </a:bodyPr>
          <a:lstStyle/>
          <a:p>
            <a:r>
              <a:rPr lang="en-US" sz="1100" b="1" dirty="0"/>
              <a:t>Interactive Circuit Building</a:t>
            </a:r>
            <a:br>
              <a:rPr lang="en-US" sz="1100" b="1" dirty="0"/>
            </a:br>
            <a:r>
              <a:rPr lang="en-US" sz="1100" b="1" dirty="0"/>
              <a:t>Simulation and Application Commands</a:t>
            </a:r>
          </a:p>
        </p:txBody>
      </p:sp>
      <p:cxnSp>
        <p:nvCxnSpPr>
          <p:cNvPr id="80" name="Straight Arrow Connector 79">
            <a:extLst>
              <a:ext uri="{FF2B5EF4-FFF2-40B4-BE49-F238E27FC236}">
                <a16:creationId xmlns:a16="http://schemas.microsoft.com/office/drawing/2014/main" id="{59FBB6DB-3F81-A642-943B-F213FAFB206C}"/>
              </a:ext>
            </a:extLst>
          </p:cNvPr>
          <p:cNvCxnSpPr>
            <a:cxnSpLocks/>
            <a:stCxn id="14" idx="2"/>
            <a:endCxn id="6" idx="1"/>
          </p:cNvCxnSpPr>
          <p:nvPr/>
        </p:nvCxnSpPr>
        <p:spPr>
          <a:xfrm>
            <a:off x="1428923" y="4362039"/>
            <a:ext cx="2900959" cy="1206774"/>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83" name="TextBox 82">
            <a:extLst>
              <a:ext uri="{FF2B5EF4-FFF2-40B4-BE49-F238E27FC236}">
                <a16:creationId xmlns:a16="http://schemas.microsoft.com/office/drawing/2014/main" id="{F97C8A9A-9A67-C046-9BD4-D43BB6228470}"/>
              </a:ext>
            </a:extLst>
          </p:cNvPr>
          <p:cNvSpPr txBox="1"/>
          <p:nvPr/>
        </p:nvSpPr>
        <p:spPr>
          <a:xfrm rot="19438424">
            <a:off x="5410215" y="5047099"/>
            <a:ext cx="1577676" cy="400110"/>
          </a:xfrm>
          <a:prstGeom prst="rect">
            <a:avLst/>
          </a:prstGeom>
          <a:noFill/>
        </p:spPr>
        <p:txBody>
          <a:bodyPr wrap="none" rtlCol="0">
            <a:spAutoFit/>
          </a:bodyPr>
          <a:lstStyle/>
          <a:p>
            <a:r>
              <a:rPr lang="en-US" sz="1000" b="1" dirty="0"/>
              <a:t>Translated + Validated</a:t>
            </a:r>
          </a:p>
          <a:p>
            <a:r>
              <a:rPr lang="en-US" sz="1000" b="1" dirty="0"/>
              <a:t> Actuation Command</a:t>
            </a:r>
          </a:p>
        </p:txBody>
      </p:sp>
      <p:sp>
        <p:nvSpPr>
          <p:cNvPr id="84" name="TextBox 83">
            <a:extLst>
              <a:ext uri="{FF2B5EF4-FFF2-40B4-BE49-F238E27FC236}">
                <a16:creationId xmlns:a16="http://schemas.microsoft.com/office/drawing/2014/main" id="{23BF7C3B-BC4B-2B47-AD9E-6F5250EE2CE3}"/>
              </a:ext>
            </a:extLst>
          </p:cNvPr>
          <p:cNvSpPr txBox="1"/>
          <p:nvPr/>
        </p:nvSpPr>
        <p:spPr>
          <a:xfrm>
            <a:off x="7474228" y="3507913"/>
            <a:ext cx="1422184" cy="246221"/>
          </a:xfrm>
          <a:prstGeom prst="rect">
            <a:avLst/>
          </a:prstGeom>
          <a:noFill/>
        </p:spPr>
        <p:txBody>
          <a:bodyPr wrap="none" rtlCol="0">
            <a:spAutoFit/>
          </a:bodyPr>
          <a:lstStyle/>
          <a:p>
            <a:r>
              <a:rPr lang="en-US" sz="1000" b="1" dirty="0"/>
              <a:t>LabVIEW Command</a:t>
            </a:r>
          </a:p>
        </p:txBody>
      </p:sp>
      <p:sp>
        <p:nvSpPr>
          <p:cNvPr id="85" name="TextBox 84">
            <a:extLst>
              <a:ext uri="{FF2B5EF4-FFF2-40B4-BE49-F238E27FC236}">
                <a16:creationId xmlns:a16="http://schemas.microsoft.com/office/drawing/2014/main" id="{39BC221B-CA0F-3C49-ADC5-3085E6D07BB4}"/>
              </a:ext>
            </a:extLst>
          </p:cNvPr>
          <p:cNvSpPr txBox="1"/>
          <p:nvPr/>
        </p:nvSpPr>
        <p:spPr>
          <a:xfrm rot="1890988">
            <a:off x="7468288" y="4688260"/>
            <a:ext cx="1135247" cy="246221"/>
          </a:xfrm>
          <a:prstGeom prst="rect">
            <a:avLst/>
          </a:prstGeom>
          <a:noFill/>
        </p:spPr>
        <p:txBody>
          <a:bodyPr wrap="none" rtlCol="0">
            <a:spAutoFit/>
          </a:bodyPr>
          <a:lstStyle/>
          <a:p>
            <a:r>
              <a:rPr lang="en-US" sz="1000" b="1" dirty="0"/>
              <a:t>Scope Reading</a:t>
            </a:r>
          </a:p>
        </p:txBody>
      </p:sp>
      <p:sp>
        <p:nvSpPr>
          <p:cNvPr id="86" name="TextBox 85">
            <a:extLst>
              <a:ext uri="{FF2B5EF4-FFF2-40B4-BE49-F238E27FC236}">
                <a16:creationId xmlns:a16="http://schemas.microsoft.com/office/drawing/2014/main" id="{E15347B0-E450-954F-B3C0-3A13745E7465}"/>
              </a:ext>
            </a:extLst>
          </p:cNvPr>
          <p:cNvSpPr txBox="1"/>
          <p:nvPr/>
        </p:nvSpPr>
        <p:spPr>
          <a:xfrm>
            <a:off x="2912080" y="3565711"/>
            <a:ext cx="2776722" cy="261610"/>
          </a:xfrm>
          <a:prstGeom prst="rect">
            <a:avLst/>
          </a:prstGeom>
          <a:noFill/>
        </p:spPr>
        <p:txBody>
          <a:bodyPr wrap="none" rtlCol="0">
            <a:spAutoFit/>
          </a:bodyPr>
          <a:lstStyle/>
          <a:p>
            <a:r>
              <a:rPr lang="en-US" sz="1100" b="1" dirty="0"/>
              <a:t>In Person lab demonstrator interaction</a:t>
            </a:r>
          </a:p>
        </p:txBody>
      </p:sp>
      <p:sp>
        <p:nvSpPr>
          <p:cNvPr id="87" name="TextBox 86">
            <a:extLst>
              <a:ext uri="{FF2B5EF4-FFF2-40B4-BE49-F238E27FC236}">
                <a16:creationId xmlns:a16="http://schemas.microsoft.com/office/drawing/2014/main" id="{36BDE233-6B9B-0147-87B1-05255711B572}"/>
              </a:ext>
            </a:extLst>
          </p:cNvPr>
          <p:cNvSpPr txBox="1"/>
          <p:nvPr/>
        </p:nvSpPr>
        <p:spPr>
          <a:xfrm>
            <a:off x="9295828" y="4444633"/>
            <a:ext cx="559769" cy="246221"/>
          </a:xfrm>
          <a:prstGeom prst="rect">
            <a:avLst/>
          </a:prstGeom>
          <a:noFill/>
        </p:spPr>
        <p:txBody>
          <a:bodyPr wrap="none" rtlCol="0">
            <a:spAutoFit/>
          </a:bodyPr>
          <a:lstStyle/>
          <a:p>
            <a:r>
              <a:rPr lang="en-US" sz="1000" b="1" dirty="0"/>
              <a:t>Signal</a:t>
            </a:r>
          </a:p>
        </p:txBody>
      </p:sp>
      <p:sp>
        <p:nvSpPr>
          <p:cNvPr id="88" name="TextBox 87">
            <a:extLst>
              <a:ext uri="{FF2B5EF4-FFF2-40B4-BE49-F238E27FC236}">
                <a16:creationId xmlns:a16="http://schemas.microsoft.com/office/drawing/2014/main" id="{5F7CDB1B-A116-F04F-8840-7D10598B4163}"/>
              </a:ext>
            </a:extLst>
          </p:cNvPr>
          <p:cNvSpPr txBox="1"/>
          <p:nvPr/>
        </p:nvSpPr>
        <p:spPr>
          <a:xfrm>
            <a:off x="9240012" y="3075137"/>
            <a:ext cx="1087157" cy="246221"/>
          </a:xfrm>
          <a:prstGeom prst="rect">
            <a:avLst/>
          </a:prstGeom>
          <a:noFill/>
        </p:spPr>
        <p:txBody>
          <a:bodyPr wrap="none" rtlCol="0">
            <a:spAutoFit/>
          </a:bodyPr>
          <a:lstStyle/>
          <a:p>
            <a:r>
              <a:rPr lang="en-US" sz="1000" b="1" dirty="0"/>
              <a:t>Power + Signal</a:t>
            </a:r>
          </a:p>
        </p:txBody>
      </p:sp>
    </p:spTree>
    <p:extLst>
      <p:ext uri="{BB962C8B-B14F-4D97-AF65-F5344CB8AC3E}">
        <p14:creationId xmlns:p14="http://schemas.microsoft.com/office/powerpoint/2010/main" val="383463715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068388" y="-42062"/>
            <a:ext cx="8947522" cy="1400530"/>
          </a:xfrm>
        </p:spPr>
        <p:txBody>
          <a:bodyPr anchor="ctr">
            <a:normAutofit/>
          </a:bodyPr>
          <a:lstStyle/>
          <a:p>
            <a:r>
              <a:rPr lang="en-US" dirty="0">
                <a:solidFill>
                  <a:schemeClr val="tx1"/>
                </a:solidFill>
              </a:rPr>
              <a:t>High Level Design</a:t>
            </a:r>
          </a:p>
        </p:txBody>
      </p:sp>
      <p:pic>
        <p:nvPicPr>
          <p:cNvPr id="4" name="Graphic 3" descr="Graduation cap with solid fill">
            <a:extLst>
              <a:ext uri="{FF2B5EF4-FFF2-40B4-BE49-F238E27FC236}">
                <a16:creationId xmlns:a16="http://schemas.microsoft.com/office/drawing/2014/main" id="{D63A86EE-3387-304E-8804-7F9B1324BB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2110" y="2289724"/>
            <a:ext cx="914400" cy="914400"/>
          </a:xfrm>
          <a:prstGeom prst="rect">
            <a:avLst/>
          </a:prstGeom>
        </p:spPr>
      </p:pic>
      <p:pic>
        <p:nvPicPr>
          <p:cNvPr id="6" name="Graphic 5" descr="Server outline">
            <a:extLst>
              <a:ext uri="{FF2B5EF4-FFF2-40B4-BE49-F238E27FC236}">
                <a16:creationId xmlns:a16="http://schemas.microsoft.com/office/drawing/2014/main" id="{7DFF2FE7-64BD-044E-AD92-E5C4DD5466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4578" y="2417227"/>
            <a:ext cx="914400" cy="914400"/>
          </a:xfrm>
          <a:prstGeom prst="rect">
            <a:avLst/>
          </a:prstGeom>
        </p:spPr>
      </p:pic>
      <p:pic>
        <p:nvPicPr>
          <p:cNvPr id="12" name="Graphic 11" descr="Monitor outline">
            <a:extLst>
              <a:ext uri="{FF2B5EF4-FFF2-40B4-BE49-F238E27FC236}">
                <a16:creationId xmlns:a16="http://schemas.microsoft.com/office/drawing/2014/main" id="{AAFDCEA4-4AF3-2A4B-AA58-30701EF8D0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34170" y="2331786"/>
            <a:ext cx="914400" cy="914400"/>
          </a:xfrm>
          <a:prstGeom prst="rect">
            <a:avLst/>
          </a:prstGeom>
        </p:spPr>
      </p:pic>
      <p:pic>
        <p:nvPicPr>
          <p:cNvPr id="14" name="Graphic 13" descr="Programmer male with solid fill">
            <a:extLst>
              <a:ext uri="{FF2B5EF4-FFF2-40B4-BE49-F238E27FC236}">
                <a16:creationId xmlns:a16="http://schemas.microsoft.com/office/drawing/2014/main" id="{EA9FEC4A-C9AC-1941-8512-CBB3DA6875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5356" y="2558512"/>
            <a:ext cx="914400" cy="914400"/>
          </a:xfrm>
          <a:prstGeom prst="rect">
            <a:avLst/>
          </a:prstGeom>
        </p:spPr>
      </p:pic>
      <p:sp>
        <p:nvSpPr>
          <p:cNvPr id="52" name="TextBox 51">
            <a:extLst>
              <a:ext uri="{FF2B5EF4-FFF2-40B4-BE49-F238E27FC236}">
                <a16:creationId xmlns:a16="http://schemas.microsoft.com/office/drawing/2014/main" id="{5547306E-019C-694A-B15F-B8BC08A6E0A5}"/>
              </a:ext>
            </a:extLst>
          </p:cNvPr>
          <p:cNvSpPr txBox="1"/>
          <p:nvPr/>
        </p:nvSpPr>
        <p:spPr>
          <a:xfrm>
            <a:off x="1067970" y="1053121"/>
            <a:ext cx="2726196" cy="369332"/>
          </a:xfrm>
          <a:prstGeom prst="rect">
            <a:avLst/>
          </a:prstGeom>
          <a:noFill/>
        </p:spPr>
        <p:txBody>
          <a:bodyPr wrap="none" rtlCol="0">
            <a:spAutoFit/>
          </a:bodyPr>
          <a:lstStyle/>
          <a:p>
            <a:r>
              <a:rPr lang="en-US" dirty="0"/>
              <a:t>Separate Server Approach</a:t>
            </a:r>
          </a:p>
        </p:txBody>
      </p:sp>
      <p:sp>
        <p:nvSpPr>
          <p:cNvPr id="72" name="TextBox 71">
            <a:extLst>
              <a:ext uri="{FF2B5EF4-FFF2-40B4-BE49-F238E27FC236}">
                <a16:creationId xmlns:a16="http://schemas.microsoft.com/office/drawing/2014/main" id="{30643C08-C946-304A-9437-A5A22D199DC4}"/>
              </a:ext>
            </a:extLst>
          </p:cNvPr>
          <p:cNvSpPr txBox="1"/>
          <p:nvPr/>
        </p:nvSpPr>
        <p:spPr>
          <a:xfrm>
            <a:off x="1014919" y="2980746"/>
            <a:ext cx="1048685" cy="369332"/>
          </a:xfrm>
          <a:prstGeom prst="rect">
            <a:avLst/>
          </a:prstGeom>
          <a:noFill/>
        </p:spPr>
        <p:txBody>
          <a:bodyPr wrap="none" rtlCol="0">
            <a:spAutoFit/>
          </a:bodyPr>
          <a:lstStyle/>
          <a:p>
            <a:r>
              <a:rPr lang="en-US" b="1" dirty="0"/>
              <a:t>Student</a:t>
            </a:r>
          </a:p>
        </p:txBody>
      </p:sp>
      <p:sp>
        <p:nvSpPr>
          <p:cNvPr id="73" name="TextBox 72">
            <a:extLst>
              <a:ext uri="{FF2B5EF4-FFF2-40B4-BE49-F238E27FC236}">
                <a16:creationId xmlns:a16="http://schemas.microsoft.com/office/drawing/2014/main" id="{4C8A2049-835D-F74B-8D8B-D857B33DCE37}"/>
              </a:ext>
            </a:extLst>
          </p:cNvPr>
          <p:cNvSpPr txBox="1"/>
          <p:nvPr/>
        </p:nvSpPr>
        <p:spPr>
          <a:xfrm>
            <a:off x="4512922" y="2689761"/>
            <a:ext cx="1449436" cy="369332"/>
          </a:xfrm>
          <a:prstGeom prst="rect">
            <a:avLst/>
          </a:prstGeom>
          <a:noFill/>
        </p:spPr>
        <p:txBody>
          <a:bodyPr wrap="none" rtlCol="0">
            <a:spAutoFit/>
          </a:bodyPr>
          <a:lstStyle/>
          <a:p>
            <a:r>
              <a:rPr lang="en-US" b="1" dirty="0"/>
              <a:t>Web Server</a:t>
            </a:r>
          </a:p>
        </p:txBody>
      </p:sp>
      <p:sp>
        <p:nvSpPr>
          <p:cNvPr id="77" name="TextBox 76">
            <a:extLst>
              <a:ext uri="{FF2B5EF4-FFF2-40B4-BE49-F238E27FC236}">
                <a16:creationId xmlns:a16="http://schemas.microsoft.com/office/drawing/2014/main" id="{2EEEFC8D-DD29-5F44-A38B-EB4679E4B4A7}"/>
              </a:ext>
            </a:extLst>
          </p:cNvPr>
          <p:cNvSpPr txBox="1"/>
          <p:nvPr/>
        </p:nvSpPr>
        <p:spPr>
          <a:xfrm>
            <a:off x="8116958" y="2645133"/>
            <a:ext cx="1778051" cy="369332"/>
          </a:xfrm>
          <a:prstGeom prst="rect">
            <a:avLst/>
          </a:prstGeom>
          <a:noFill/>
        </p:spPr>
        <p:txBody>
          <a:bodyPr wrap="none" rtlCol="0">
            <a:spAutoFit/>
          </a:bodyPr>
          <a:lstStyle/>
          <a:p>
            <a:r>
              <a:rPr lang="en-US" b="1" dirty="0"/>
              <a:t>Lab Computer</a:t>
            </a:r>
          </a:p>
        </p:txBody>
      </p:sp>
      <p:cxnSp>
        <p:nvCxnSpPr>
          <p:cNvPr id="41" name="Straight Connector 40">
            <a:extLst>
              <a:ext uri="{FF2B5EF4-FFF2-40B4-BE49-F238E27FC236}">
                <a16:creationId xmlns:a16="http://schemas.microsoft.com/office/drawing/2014/main" id="{BF473903-1A0C-7E4A-A6C1-124D442E2716}"/>
              </a:ext>
            </a:extLst>
          </p:cNvPr>
          <p:cNvCxnSpPr/>
          <p:nvPr/>
        </p:nvCxnSpPr>
        <p:spPr>
          <a:xfrm>
            <a:off x="3889692" y="2664265"/>
            <a:ext cx="0" cy="3876261"/>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52578673-DB41-3047-9E10-4A95A7E78B6B}"/>
              </a:ext>
            </a:extLst>
          </p:cNvPr>
          <p:cNvCxnSpPr/>
          <p:nvPr/>
        </p:nvCxnSpPr>
        <p:spPr>
          <a:xfrm>
            <a:off x="7971540" y="2604815"/>
            <a:ext cx="0" cy="3876261"/>
          </a:xfrm>
          <a:prstGeom prst="line">
            <a:avLst/>
          </a:prstGeom>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E75A22C6-613F-6C4B-9054-7A1F268563F1}"/>
              </a:ext>
            </a:extLst>
          </p:cNvPr>
          <p:cNvSpPr txBox="1"/>
          <p:nvPr/>
        </p:nvSpPr>
        <p:spPr>
          <a:xfrm>
            <a:off x="972849" y="3664380"/>
            <a:ext cx="2977977" cy="1169551"/>
          </a:xfrm>
          <a:prstGeom prst="rect">
            <a:avLst/>
          </a:prstGeom>
          <a:noFill/>
        </p:spPr>
        <p:txBody>
          <a:bodyPr wrap="square" rtlCol="0">
            <a:spAutoFit/>
          </a:bodyPr>
          <a:lstStyle/>
          <a:p>
            <a:r>
              <a:rPr lang="en-US" sz="1400" dirty="0"/>
              <a:t>Connects to Web Server to:</a:t>
            </a:r>
          </a:p>
          <a:p>
            <a:pPr marL="285750" indent="-285750">
              <a:buFont typeface="Arial" panose="020B0604020202020204" pitchFamily="34" charset="0"/>
              <a:buChar char="•"/>
            </a:pPr>
            <a:r>
              <a:rPr lang="en-US" sz="1400" dirty="0"/>
              <a:t>Design and Simulate the circuit</a:t>
            </a:r>
          </a:p>
          <a:p>
            <a:pPr marL="285750" indent="-285750">
              <a:buFont typeface="Arial" panose="020B0604020202020204" pitchFamily="34" charset="0"/>
              <a:buChar char="•"/>
            </a:pPr>
            <a:r>
              <a:rPr lang="en-US" sz="1400" dirty="0"/>
              <a:t>Apply the designed circuit to the plant</a:t>
            </a:r>
          </a:p>
        </p:txBody>
      </p:sp>
      <p:sp>
        <p:nvSpPr>
          <p:cNvPr id="45" name="TextBox 44">
            <a:extLst>
              <a:ext uri="{FF2B5EF4-FFF2-40B4-BE49-F238E27FC236}">
                <a16:creationId xmlns:a16="http://schemas.microsoft.com/office/drawing/2014/main" id="{F6B4911B-8BE9-C645-ADDD-25278368AA7C}"/>
              </a:ext>
            </a:extLst>
          </p:cNvPr>
          <p:cNvSpPr txBox="1"/>
          <p:nvPr/>
        </p:nvSpPr>
        <p:spPr>
          <a:xfrm>
            <a:off x="888370" y="5025399"/>
            <a:ext cx="2977977" cy="1169551"/>
          </a:xfrm>
          <a:prstGeom prst="rect">
            <a:avLst/>
          </a:prstGeom>
          <a:noFill/>
        </p:spPr>
        <p:txBody>
          <a:bodyPr wrap="square" rtlCol="0">
            <a:spAutoFit/>
          </a:bodyPr>
          <a:lstStyle/>
          <a:p>
            <a:r>
              <a:rPr lang="en-US" sz="1400" dirty="0"/>
              <a:t>Connects to Lab Computer to:</a:t>
            </a:r>
          </a:p>
          <a:p>
            <a:pPr marL="285750" indent="-285750">
              <a:buFont typeface="Arial" panose="020B0604020202020204" pitchFamily="34" charset="0"/>
              <a:buChar char="•"/>
            </a:pPr>
            <a:r>
              <a:rPr lang="en-US" sz="1400" dirty="0"/>
              <a:t>Interact with Lab Demos</a:t>
            </a:r>
          </a:p>
          <a:p>
            <a:pPr marL="285750" indent="-285750">
              <a:buFont typeface="Arial" panose="020B0604020202020204" pitchFamily="34" charset="0"/>
              <a:buChar char="•"/>
            </a:pPr>
            <a:r>
              <a:rPr lang="en-US" sz="1400" dirty="0"/>
              <a:t>See the circuit via the Web Cam</a:t>
            </a:r>
          </a:p>
          <a:p>
            <a:pPr marL="285750" indent="-285750">
              <a:buFont typeface="Arial" panose="020B0604020202020204" pitchFamily="34" charset="0"/>
              <a:buChar char="•"/>
            </a:pPr>
            <a:r>
              <a:rPr lang="en-US" sz="1400" dirty="0"/>
              <a:t>View the Oscilloscope</a:t>
            </a:r>
          </a:p>
        </p:txBody>
      </p:sp>
      <p:sp>
        <p:nvSpPr>
          <p:cNvPr id="47" name="TextBox 46">
            <a:extLst>
              <a:ext uri="{FF2B5EF4-FFF2-40B4-BE49-F238E27FC236}">
                <a16:creationId xmlns:a16="http://schemas.microsoft.com/office/drawing/2014/main" id="{5C5BE21A-2D21-7248-98D9-F42FC23E8109}"/>
              </a:ext>
            </a:extLst>
          </p:cNvPr>
          <p:cNvSpPr txBox="1"/>
          <p:nvPr/>
        </p:nvSpPr>
        <p:spPr>
          <a:xfrm>
            <a:off x="4081585" y="3331627"/>
            <a:ext cx="3638679" cy="738664"/>
          </a:xfrm>
          <a:prstGeom prst="rect">
            <a:avLst/>
          </a:prstGeom>
          <a:noFill/>
        </p:spPr>
        <p:txBody>
          <a:bodyPr wrap="square" rtlCol="0">
            <a:spAutoFit/>
          </a:bodyPr>
          <a:lstStyle/>
          <a:p>
            <a:r>
              <a:rPr lang="en-US" sz="1400" dirty="0"/>
              <a:t>Serves an HTML page to the student that allows circuit design, simulation and application</a:t>
            </a:r>
          </a:p>
        </p:txBody>
      </p:sp>
      <p:sp>
        <p:nvSpPr>
          <p:cNvPr id="48" name="TextBox 47">
            <a:extLst>
              <a:ext uri="{FF2B5EF4-FFF2-40B4-BE49-F238E27FC236}">
                <a16:creationId xmlns:a16="http://schemas.microsoft.com/office/drawing/2014/main" id="{496C7BF0-5E1F-6042-ABA5-CDEDD221436B}"/>
              </a:ext>
            </a:extLst>
          </p:cNvPr>
          <p:cNvSpPr txBox="1"/>
          <p:nvPr/>
        </p:nvSpPr>
        <p:spPr>
          <a:xfrm>
            <a:off x="4045265" y="4079176"/>
            <a:ext cx="3638679" cy="523220"/>
          </a:xfrm>
          <a:prstGeom prst="rect">
            <a:avLst/>
          </a:prstGeom>
          <a:noFill/>
        </p:spPr>
        <p:txBody>
          <a:bodyPr wrap="square" rtlCol="0">
            <a:spAutoFit/>
          </a:bodyPr>
          <a:lstStyle/>
          <a:p>
            <a:r>
              <a:rPr lang="en-US" sz="1400" dirty="0"/>
              <a:t>Receives and authenticates student requests to </a:t>
            </a:r>
            <a:r>
              <a:rPr lang="en-US" sz="1400" u="sng" dirty="0"/>
              <a:t>save, simulate and apply</a:t>
            </a:r>
            <a:r>
              <a:rPr lang="en-US" sz="1400" dirty="0"/>
              <a:t> </a:t>
            </a:r>
          </a:p>
        </p:txBody>
      </p:sp>
      <p:sp>
        <p:nvSpPr>
          <p:cNvPr id="50" name="TextBox 49">
            <a:extLst>
              <a:ext uri="{FF2B5EF4-FFF2-40B4-BE49-F238E27FC236}">
                <a16:creationId xmlns:a16="http://schemas.microsoft.com/office/drawing/2014/main" id="{789D871B-2289-8C4F-8410-232136320972}"/>
              </a:ext>
            </a:extLst>
          </p:cNvPr>
          <p:cNvSpPr txBox="1"/>
          <p:nvPr/>
        </p:nvSpPr>
        <p:spPr>
          <a:xfrm>
            <a:off x="4065774" y="4693448"/>
            <a:ext cx="3638679" cy="523220"/>
          </a:xfrm>
          <a:prstGeom prst="rect">
            <a:avLst/>
          </a:prstGeom>
          <a:noFill/>
        </p:spPr>
        <p:txBody>
          <a:bodyPr wrap="square" rtlCol="0">
            <a:spAutoFit/>
          </a:bodyPr>
          <a:lstStyle/>
          <a:p>
            <a:r>
              <a:rPr lang="en-US" sz="1400" dirty="0"/>
              <a:t>Performs circuit analysis using </a:t>
            </a:r>
            <a:r>
              <a:rPr lang="en-US" sz="1400" dirty="0" err="1"/>
              <a:t>NGSpice</a:t>
            </a:r>
            <a:r>
              <a:rPr lang="en-US" sz="1400" dirty="0"/>
              <a:t> Command Line tool</a:t>
            </a:r>
          </a:p>
        </p:txBody>
      </p:sp>
      <p:sp>
        <p:nvSpPr>
          <p:cNvPr id="51" name="TextBox 50">
            <a:extLst>
              <a:ext uri="{FF2B5EF4-FFF2-40B4-BE49-F238E27FC236}">
                <a16:creationId xmlns:a16="http://schemas.microsoft.com/office/drawing/2014/main" id="{57616626-33B7-2641-B6FD-8B05B6363E1E}"/>
              </a:ext>
            </a:extLst>
          </p:cNvPr>
          <p:cNvSpPr txBox="1"/>
          <p:nvPr/>
        </p:nvSpPr>
        <p:spPr>
          <a:xfrm>
            <a:off x="4061076" y="5307720"/>
            <a:ext cx="3638679" cy="738664"/>
          </a:xfrm>
          <a:prstGeom prst="rect">
            <a:avLst/>
          </a:prstGeom>
          <a:noFill/>
        </p:spPr>
        <p:txBody>
          <a:bodyPr wrap="square" rtlCol="0">
            <a:spAutoFit/>
          </a:bodyPr>
          <a:lstStyle/>
          <a:p>
            <a:r>
              <a:rPr lang="en-US" sz="1400" dirty="0"/>
              <a:t>Validates student circuit, electrically and in terms of its validity as a lab solution</a:t>
            </a:r>
          </a:p>
        </p:txBody>
      </p:sp>
      <p:sp>
        <p:nvSpPr>
          <p:cNvPr id="53" name="TextBox 52">
            <a:extLst>
              <a:ext uri="{FF2B5EF4-FFF2-40B4-BE49-F238E27FC236}">
                <a16:creationId xmlns:a16="http://schemas.microsoft.com/office/drawing/2014/main" id="{423540C3-DE62-ED4F-AA88-0D7FF6F162BA}"/>
              </a:ext>
            </a:extLst>
          </p:cNvPr>
          <p:cNvSpPr txBox="1"/>
          <p:nvPr/>
        </p:nvSpPr>
        <p:spPr>
          <a:xfrm>
            <a:off x="4045265" y="6061583"/>
            <a:ext cx="3638679" cy="523220"/>
          </a:xfrm>
          <a:prstGeom prst="rect">
            <a:avLst/>
          </a:prstGeom>
          <a:noFill/>
        </p:spPr>
        <p:txBody>
          <a:bodyPr wrap="square" rtlCol="0">
            <a:spAutoFit/>
          </a:bodyPr>
          <a:lstStyle/>
          <a:p>
            <a:r>
              <a:rPr lang="en-US" sz="1400" dirty="0"/>
              <a:t>Relays application requests to the Lab Computer</a:t>
            </a:r>
          </a:p>
        </p:txBody>
      </p:sp>
      <p:sp>
        <p:nvSpPr>
          <p:cNvPr id="56" name="TextBox 55">
            <a:extLst>
              <a:ext uri="{FF2B5EF4-FFF2-40B4-BE49-F238E27FC236}">
                <a16:creationId xmlns:a16="http://schemas.microsoft.com/office/drawing/2014/main" id="{879EED46-34A5-7B4D-B55F-415C4149312D}"/>
              </a:ext>
            </a:extLst>
          </p:cNvPr>
          <p:cNvSpPr txBox="1"/>
          <p:nvPr/>
        </p:nvSpPr>
        <p:spPr>
          <a:xfrm>
            <a:off x="8560161" y="4511636"/>
            <a:ext cx="3638679" cy="738664"/>
          </a:xfrm>
          <a:prstGeom prst="rect">
            <a:avLst/>
          </a:prstGeom>
          <a:noFill/>
        </p:spPr>
        <p:txBody>
          <a:bodyPr wrap="square" rtlCol="0">
            <a:spAutoFit/>
          </a:bodyPr>
          <a:lstStyle/>
          <a:p>
            <a:r>
              <a:rPr lang="en-US" sz="1400" dirty="0"/>
              <a:t>Receives application requests from the Web Server, translate and applies these to LabView instructions</a:t>
            </a:r>
          </a:p>
        </p:txBody>
      </p:sp>
      <p:sp>
        <p:nvSpPr>
          <p:cNvPr id="57" name="TextBox 56">
            <a:extLst>
              <a:ext uri="{FF2B5EF4-FFF2-40B4-BE49-F238E27FC236}">
                <a16:creationId xmlns:a16="http://schemas.microsoft.com/office/drawing/2014/main" id="{38221639-DED3-A044-BADC-F75C4439AD18}"/>
              </a:ext>
            </a:extLst>
          </p:cNvPr>
          <p:cNvSpPr txBox="1"/>
          <p:nvPr/>
        </p:nvSpPr>
        <p:spPr>
          <a:xfrm>
            <a:off x="8500798" y="3277140"/>
            <a:ext cx="3638679" cy="523220"/>
          </a:xfrm>
          <a:prstGeom prst="rect">
            <a:avLst/>
          </a:prstGeom>
          <a:noFill/>
        </p:spPr>
        <p:txBody>
          <a:bodyPr wrap="square" rtlCol="0">
            <a:spAutoFit/>
          </a:bodyPr>
          <a:lstStyle/>
          <a:p>
            <a:r>
              <a:rPr lang="en-US" sz="1400" dirty="0"/>
              <a:t>Relays oscilloscope, webcam and lab demo interactions to student </a:t>
            </a:r>
          </a:p>
        </p:txBody>
      </p:sp>
      <p:sp>
        <p:nvSpPr>
          <p:cNvPr id="58" name="TextBox 57">
            <a:extLst>
              <a:ext uri="{FF2B5EF4-FFF2-40B4-BE49-F238E27FC236}">
                <a16:creationId xmlns:a16="http://schemas.microsoft.com/office/drawing/2014/main" id="{F24951CF-4F8E-A641-8CF6-4DCD3288C72C}"/>
              </a:ext>
            </a:extLst>
          </p:cNvPr>
          <p:cNvSpPr txBox="1"/>
          <p:nvPr/>
        </p:nvSpPr>
        <p:spPr>
          <a:xfrm>
            <a:off x="8560162" y="3887868"/>
            <a:ext cx="3638679" cy="523220"/>
          </a:xfrm>
          <a:prstGeom prst="rect">
            <a:avLst/>
          </a:prstGeom>
          <a:noFill/>
        </p:spPr>
        <p:txBody>
          <a:bodyPr wrap="square" rtlCol="0">
            <a:spAutoFit/>
          </a:bodyPr>
          <a:lstStyle/>
          <a:p>
            <a:r>
              <a:rPr lang="en-US" sz="1400" dirty="0"/>
              <a:t>Receives Oscilloscope readings from IP-connected digital oscilloscope</a:t>
            </a:r>
          </a:p>
        </p:txBody>
      </p:sp>
    </p:spTree>
    <p:extLst>
      <p:ext uri="{BB962C8B-B14F-4D97-AF65-F5344CB8AC3E}">
        <p14:creationId xmlns:p14="http://schemas.microsoft.com/office/powerpoint/2010/main" val="339640028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068388" y="-42062"/>
            <a:ext cx="8947522" cy="1400530"/>
          </a:xfrm>
        </p:spPr>
        <p:txBody>
          <a:bodyPr anchor="ctr">
            <a:normAutofit/>
          </a:bodyPr>
          <a:lstStyle/>
          <a:p>
            <a:r>
              <a:rPr lang="en-US" dirty="0">
                <a:solidFill>
                  <a:schemeClr val="tx1"/>
                </a:solidFill>
              </a:rPr>
              <a:t>Process Flow</a:t>
            </a:r>
          </a:p>
        </p:txBody>
      </p:sp>
      <p:sp>
        <p:nvSpPr>
          <p:cNvPr id="52" name="TextBox 51">
            <a:extLst>
              <a:ext uri="{FF2B5EF4-FFF2-40B4-BE49-F238E27FC236}">
                <a16:creationId xmlns:a16="http://schemas.microsoft.com/office/drawing/2014/main" id="{5547306E-019C-694A-B15F-B8BC08A6E0A5}"/>
              </a:ext>
            </a:extLst>
          </p:cNvPr>
          <p:cNvSpPr txBox="1"/>
          <p:nvPr/>
        </p:nvSpPr>
        <p:spPr>
          <a:xfrm>
            <a:off x="1067970" y="1053121"/>
            <a:ext cx="6305509" cy="369332"/>
          </a:xfrm>
          <a:prstGeom prst="rect">
            <a:avLst/>
          </a:prstGeom>
          <a:noFill/>
        </p:spPr>
        <p:txBody>
          <a:bodyPr wrap="none" rtlCol="0">
            <a:spAutoFit/>
          </a:bodyPr>
          <a:lstStyle/>
          <a:p>
            <a:r>
              <a:rPr lang="en-US" dirty="0"/>
              <a:t>From Course Coordinator/ Lab Demo and Student Perspectives</a:t>
            </a:r>
          </a:p>
        </p:txBody>
      </p:sp>
      <p:sp>
        <p:nvSpPr>
          <p:cNvPr id="3" name="TextBox 2">
            <a:extLst>
              <a:ext uri="{FF2B5EF4-FFF2-40B4-BE49-F238E27FC236}">
                <a16:creationId xmlns:a16="http://schemas.microsoft.com/office/drawing/2014/main" id="{FBA25D6D-75E4-154E-9ECD-C68E088D76CA}"/>
              </a:ext>
            </a:extLst>
          </p:cNvPr>
          <p:cNvSpPr txBox="1"/>
          <p:nvPr/>
        </p:nvSpPr>
        <p:spPr>
          <a:xfrm>
            <a:off x="815545" y="2517636"/>
            <a:ext cx="7300396" cy="923330"/>
          </a:xfrm>
          <a:prstGeom prst="rect">
            <a:avLst/>
          </a:prstGeom>
          <a:noFill/>
        </p:spPr>
        <p:txBody>
          <a:bodyPr wrap="none" rtlCol="0">
            <a:spAutoFit/>
          </a:bodyPr>
          <a:lstStyle/>
          <a:p>
            <a:pPr marL="342900" indent="-342900">
              <a:buAutoNum type="arabicPeriod"/>
            </a:pPr>
            <a:r>
              <a:rPr lang="en-US" dirty="0"/>
              <a:t>Configure Authentication, Components, Labs, Other Settings</a:t>
            </a:r>
          </a:p>
          <a:p>
            <a:pPr marL="342900" indent="-342900">
              <a:buAutoNum type="arabicPeriod"/>
            </a:pPr>
            <a:r>
              <a:rPr lang="en-US" dirty="0"/>
              <a:t>Define “Correct Solutions” to each lab</a:t>
            </a:r>
          </a:p>
          <a:p>
            <a:pPr marL="342900" indent="-342900">
              <a:buAutoNum type="arabicPeriod"/>
            </a:pPr>
            <a:r>
              <a:rPr lang="en-US" dirty="0"/>
              <a:t>Install the program on each lab computer</a:t>
            </a:r>
          </a:p>
        </p:txBody>
      </p:sp>
      <p:sp>
        <p:nvSpPr>
          <p:cNvPr id="4" name="TextBox 3">
            <a:extLst>
              <a:ext uri="{FF2B5EF4-FFF2-40B4-BE49-F238E27FC236}">
                <a16:creationId xmlns:a16="http://schemas.microsoft.com/office/drawing/2014/main" id="{3A330C82-1EF4-CC4D-9A99-A885907CE86E}"/>
              </a:ext>
            </a:extLst>
          </p:cNvPr>
          <p:cNvSpPr txBox="1"/>
          <p:nvPr/>
        </p:nvSpPr>
        <p:spPr>
          <a:xfrm>
            <a:off x="815545" y="4090488"/>
            <a:ext cx="8977138" cy="923330"/>
          </a:xfrm>
          <a:prstGeom prst="rect">
            <a:avLst/>
          </a:prstGeom>
          <a:noFill/>
        </p:spPr>
        <p:txBody>
          <a:bodyPr wrap="none" rtlCol="0">
            <a:spAutoFit/>
          </a:bodyPr>
          <a:lstStyle/>
          <a:p>
            <a:pPr marL="342900" indent="-342900">
              <a:buAutoNum type="arabicPeriod"/>
            </a:pPr>
            <a:r>
              <a:rPr lang="en-US" dirty="0"/>
              <a:t>User Authentication</a:t>
            </a:r>
          </a:p>
          <a:p>
            <a:pPr marL="342900" indent="-342900">
              <a:buAutoNum type="arabicPeriod"/>
            </a:pPr>
            <a:r>
              <a:rPr lang="en-US" dirty="0"/>
              <a:t>User =&gt; Server =&gt; Lab Computer association on a per-session basis (flexibility)</a:t>
            </a:r>
          </a:p>
          <a:p>
            <a:pPr marL="342900" indent="-342900">
              <a:buAutoNum type="arabicPeriod"/>
            </a:pPr>
            <a:r>
              <a:rPr lang="en-US" dirty="0"/>
              <a:t>Student is served the design web page. </a:t>
            </a:r>
          </a:p>
        </p:txBody>
      </p:sp>
    </p:spTree>
    <p:extLst>
      <p:ext uri="{BB962C8B-B14F-4D97-AF65-F5344CB8AC3E}">
        <p14:creationId xmlns:p14="http://schemas.microsoft.com/office/powerpoint/2010/main" val="4001510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068388" y="-42062"/>
            <a:ext cx="8947522" cy="1400530"/>
          </a:xfrm>
        </p:spPr>
        <p:txBody>
          <a:bodyPr anchor="ctr">
            <a:normAutofit/>
          </a:bodyPr>
          <a:lstStyle/>
          <a:p>
            <a:r>
              <a:rPr lang="en-US" dirty="0">
                <a:solidFill>
                  <a:srgbClr val="FFFFFF"/>
                </a:solidFill>
              </a:rPr>
              <a:t>High Level Design</a:t>
            </a:r>
          </a:p>
        </p:txBody>
      </p:sp>
      <p:sp>
        <p:nvSpPr>
          <p:cNvPr id="52" name="TextBox 51">
            <a:extLst>
              <a:ext uri="{FF2B5EF4-FFF2-40B4-BE49-F238E27FC236}">
                <a16:creationId xmlns:a16="http://schemas.microsoft.com/office/drawing/2014/main" id="{5547306E-019C-694A-B15F-B8BC08A6E0A5}"/>
              </a:ext>
            </a:extLst>
          </p:cNvPr>
          <p:cNvSpPr txBox="1"/>
          <p:nvPr/>
        </p:nvSpPr>
        <p:spPr>
          <a:xfrm>
            <a:off x="1067970" y="1053121"/>
            <a:ext cx="3183885" cy="369332"/>
          </a:xfrm>
          <a:prstGeom prst="rect">
            <a:avLst/>
          </a:prstGeom>
          <a:noFill/>
        </p:spPr>
        <p:txBody>
          <a:bodyPr wrap="none" rtlCol="0">
            <a:spAutoFit/>
          </a:bodyPr>
          <a:lstStyle/>
          <a:p>
            <a:r>
              <a:rPr lang="en-US" dirty="0">
                <a:solidFill>
                  <a:schemeClr val="bg1"/>
                </a:solidFill>
              </a:rPr>
              <a:t>Separate Server Approach</a:t>
            </a:r>
          </a:p>
        </p:txBody>
      </p:sp>
      <p:pic>
        <p:nvPicPr>
          <p:cNvPr id="5" name="Graphic 4" descr="Ui Ux with solid fill">
            <a:extLst>
              <a:ext uri="{FF2B5EF4-FFF2-40B4-BE49-F238E27FC236}">
                <a16:creationId xmlns:a16="http://schemas.microsoft.com/office/drawing/2014/main" id="{533CB3CA-17C1-2540-A228-5A5DEDD0EA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1100" y="2212800"/>
            <a:ext cx="914400" cy="914400"/>
          </a:xfrm>
          <a:prstGeom prst="rect">
            <a:avLst/>
          </a:prstGeom>
        </p:spPr>
      </p:pic>
      <p:pic>
        <p:nvPicPr>
          <p:cNvPr id="8" name="Graphic 7" descr="Cmd Terminal outline">
            <a:extLst>
              <a:ext uri="{FF2B5EF4-FFF2-40B4-BE49-F238E27FC236}">
                <a16:creationId xmlns:a16="http://schemas.microsoft.com/office/drawing/2014/main" id="{5022F7DB-9275-514B-BF02-48BD97AF8D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4198" y="2315465"/>
            <a:ext cx="914400" cy="914400"/>
          </a:xfrm>
          <a:prstGeom prst="rect">
            <a:avLst/>
          </a:prstGeom>
        </p:spPr>
      </p:pic>
      <p:pic>
        <p:nvPicPr>
          <p:cNvPr id="31" name="Graphic 30" descr="Cmd Terminal outline">
            <a:extLst>
              <a:ext uri="{FF2B5EF4-FFF2-40B4-BE49-F238E27FC236}">
                <a16:creationId xmlns:a16="http://schemas.microsoft.com/office/drawing/2014/main" id="{69358546-59F1-CF4E-BBAA-16ABD8619D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3738" y="2341475"/>
            <a:ext cx="914400" cy="914400"/>
          </a:xfrm>
          <a:prstGeom prst="rect">
            <a:avLst/>
          </a:prstGeom>
        </p:spPr>
      </p:pic>
      <p:pic>
        <p:nvPicPr>
          <p:cNvPr id="21" name="Graphic 20" descr="Tools with solid fill">
            <a:extLst>
              <a:ext uri="{FF2B5EF4-FFF2-40B4-BE49-F238E27FC236}">
                <a16:creationId xmlns:a16="http://schemas.microsoft.com/office/drawing/2014/main" id="{1575E4F1-254B-9A4F-A52E-0645734066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4805" y="2305156"/>
            <a:ext cx="914400" cy="914400"/>
          </a:xfrm>
          <a:prstGeom prst="rect">
            <a:avLst/>
          </a:prstGeom>
        </p:spPr>
      </p:pic>
      <p:sp>
        <p:nvSpPr>
          <p:cNvPr id="22" name="TextBox 21">
            <a:extLst>
              <a:ext uri="{FF2B5EF4-FFF2-40B4-BE49-F238E27FC236}">
                <a16:creationId xmlns:a16="http://schemas.microsoft.com/office/drawing/2014/main" id="{81F207F3-C0C3-EA4B-865D-D850141CA52A}"/>
              </a:ext>
            </a:extLst>
          </p:cNvPr>
          <p:cNvSpPr txBox="1"/>
          <p:nvPr/>
        </p:nvSpPr>
        <p:spPr>
          <a:xfrm>
            <a:off x="1133973" y="2485334"/>
            <a:ext cx="1729961" cy="369332"/>
          </a:xfrm>
          <a:prstGeom prst="rect">
            <a:avLst/>
          </a:prstGeom>
          <a:noFill/>
        </p:spPr>
        <p:txBody>
          <a:bodyPr wrap="none" rtlCol="0">
            <a:spAutoFit/>
          </a:bodyPr>
          <a:lstStyle/>
          <a:p>
            <a:r>
              <a:rPr lang="en-US" dirty="0"/>
              <a:t>User Interface</a:t>
            </a:r>
          </a:p>
        </p:txBody>
      </p:sp>
      <p:sp>
        <p:nvSpPr>
          <p:cNvPr id="39" name="TextBox 38">
            <a:extLst>
              <a:ext uri="{FF2B5EF4-FFF2-40B4-BE49-F238E27FC236}">
                <a16:creationId xmlns:a16="http://schemas.microsoft.com/office/drawing/2014/main" id="{3EDC5C27-59BC-7C45-A600-7052BA578CF5}"/>
              </a:ext>
            </a:extLst>
          </p:cNvPr>
          <p:cNvSpPr txBox="1"/>
          <p:nvPr/>
        </p:nvSpPr>
        <p:spPr>
          <a:xfrm>
            <a:off x="3937071" y="2614009"/>
            <a:ext cx="2106667" cy="369332"/>
          </a:xfrm>
          <a:prstGeom prst="rect">
            <a:avLst/>
          </a:prstGeom>
          <a:noFill/>
        </p:spPr>
        <p:txBody>
          <a:bodyPr wrap="none" rtlCol="0">
            <a:spAutoFit/>
          </a:bodyPr>
          <a:lstStyle/>
          <a:p>
            <a:r>
              <a:rPr lang="en-US" dirty="0"/>
              <a:t>Circuit Simulation</a:t>
            </a:r>
          </a:p>
        </p:txBody>
      </p:sp>
      <p:sp>
        <p:nvSpPr>
          <p:cNvPr id="40" name="TextBox 39">
            <a:extLst>
              <a:ext uri="{FF2B5EF4-FFF2-40B4-BE49-F238E27FC236}">
                <a16:creationId xmlns:a16="http://schemas.microsoft.com/office/drawing/2014/main" id="{8E3C9F99-9A26-5A4F-8CC4-E19933ED38DA}"/>
              </a:ext>
            </a:extLst>
          </p:cNvPr>
          <p:cNvSpPr txBox="1"/>
          <p:nvPr/>
        </p:nvSpPr>
        <p:spPr>
          <a:xfrm>
            <a:off x="6926014" y="2634032"/>
            <a:ext cx="2268570" cy="369332"/>
          </a:xfrm>
          <a:prstGeom prst="rect">
            <a:avLst/>
          </a:prstGeom>
          <a:noFill/>
        </p:spPr>
        <p:txBody>
          <a:bodyPr wrap="none" rtlCol="0">
            <a:spAutoFit/>
          </a:bodyPr>
          <a:lstStyle/>
          <a:p>
            <a:r>
              <a:rPr lang="en-US" dirty="0"/>
              <a:t>Circuit Application</a:t>
            </a:r>
          </a:p>
        </p:txBody>
      </p:sp>
      <p:sp>
        <p:nvSpPr>
          <p:cNvPr id="42" name="TextBox 41">
            <a:extLst>
              <a:ext uri="{FF2B5EF4-FFF2-40B4-BE49-F238E27FC236}">
                <a16:creationId xmlns:a16="http://schemas.microsoft.com/office/drawing/2014/main" id="{6F97375E-1BE0-5A40-9675-13D5010F65FF}"/>
              </a:ext>
            </a:extLst>
          </p:cNvPr>
          <p:cNvSpPr txBox="1"/>
          <p:nvPr/>
        </p:nvSpPr>
        <p:spPr>
          <a:xfrm>
            <a:off x="10082770" y="2587999"/>
            <a:ext cx="1406154" cy="369332"/>
          </a:xfrm>
          <a:prstGeom prst="rect">
            <a:avLst/>
          </a:prstGeom>
          <a:noFill/>
        </p:spPr>
        <p:txBody>
          <a:bodyPr wrap="none" rtlCol="0">
            <a:spAutoFit/>
          </a:bodyPr>
          <a:lstStyle/>
          <a:p>
            <a:r>
              <a:rPr lang="en-US" dirty="0"/>
              <a:t>Integration</a:t>
            </a:r>
          </a:p>
        </p:txBody>
      </p:sp>
      <p:cxnSp>
        <p:nvCxnSpPr>
          <p:cNvPr id="43" name="Straight Connector 42">
            <a:extLst>
              <a:ext uri="{FF2B5EF4-FFF2-40B4-BE49-F238E27FC236}">
                <a16:creationId xmlns:a16="http://schemas.microsoft.com/office/drawing/2014/main" id="{D8D96D84-6D18-7B4D-8B5D-24E567518348}"/>
              </a:ext>
            </a:extLst>
          </p:cNvPr>
          <p:cNvCxnSpPr>
            <a:cxnSpLocks/>
          </p:cNvCxnSpPr>
          <p:nvPr/>
        </p:nvCxnSpPr>
        <p:spPr>
          <a:xfrm>
            <a:off x="3000416" y="2411589"/>
            <a:ext cx="25622" cy="4174562"/>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A7877D21-8155-8549-A12D-B8640743D499}"/>
              </a:ext>
            </a:extLst>
          </p:cNvPr>
          <p:cNvCxnSpPr>
            <a:cxnSpLocks/>
          </p:cNvCxnSpPr>
          <p:nvPr/>
        </p:nvCxnSpPr>
        <p:spPr>
          <a:xfrm>
            <a:off x="6019675" y="2485334"/>
            <a:ext cx="32536" cy="3964893"/>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00DBB2C-5F3D-7445-8EDA-0836A5EA31E7}"/>
              </a:ext>
            </a:extLst>
          </p:cNvPr>
          <p:cNvCxnSpPr>
            <a:cxnSpLocks/>
          </p:cNvCxnSpPr>
          <p:nvPr/>
        </p:nvCxnSpPr>
        <p:spPr>
          <a:xfrm>
            <a:off x="9093735" y="2485334"/>
            <a:ext cx="24524" cy="3964893"/>
          </a:xfrm>
          <a:prstGeom prst="line">
            <a:avLst/>
          </a:prstGeom>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A8D18401-F282-4648-A47D-6D81C408D23D}"/>
              </a:ext>
            </a:extLst>
          </p:cNvPr>
          <p:cNvSpPr txBox="1"/>
          <p:nvPr/>
        </p:nvSpPr>
        <p:spPr>
          <a:xfrm>
            <a:off x="3056390" y="3167390"/>
            <a:ext cx="2707793" cy="523220"/>
          </a:xfrm>
          <a:prstGeom prst="rect">
            <a:avLst/>
          </a:prstGeom>
          <a:noFill/>
        </p:spPr>
        <p:txBody>
          <a:bodyPr wrap="none" rtlCol="0">
            <a:spAutoFit/>
          </a:bodyPr>
          <a:lstStyle/>
          <a:p>
            <a:r>
              <a:rPr lang="en-US" sz="1400" dirty="0"/>
              <a:t>1. Transform a student design</a:t>
            </a:r>
            <a:br>
              <a:rPr lang="en-US" sz="1400" dirty="0"/>
            </a:br>
            <a:r>
              <a:rPr lang="en-US" sz="1400" dirty="0"/>
              <a:t>into an </a:t>
            </a:r>
            <a:r>
              <a:rPr lang="en-US" sz="1400" dirty="0" err="1"/>
              <a:t>NGSpice</a:t>
            </a:r>
            <a:r>
              <a:rPr lang="en-US" sz="1400" dirty="0"/>
              <a:t> circuit</a:t>
            </a:r>
          </a:p>
        </p:txBody>
      </p:sp>
      <p:sp>
        <p:nvSpPr>
          <p:cNvPr id="54" name="TextBox 53">
            <a:extLst>
              <a:ext uri="{FF2B5EF4-FFF2-40B4-BE49-F238E27FC236}">
                <a16:creationId xmlns:a16="http://schemas.microsoft.com/office/drawing/2014/main" id="{A816AF03-45E3-F344-B2DA-A96BFDA833E8}"/>
              </a:ext>
            </a:extLst>
          </p:cNvPr>
          <p:cNvSpPr txBox="1"/>
          <p:nvPr/>
        </p:nvSpPr>
        <p:spPr>
          <a:xfrm>
            <a:off x="3056390" y="3801556"/>
            <a:ext cx="2887101" cy="738664"/>
          </a:xfrm>
          <a:prstGeom prst="rect">
            <a:avLst/>
          </a:prstGeom>
          <a:noFill/>
        </p:spPr>
        <p:txBody>
          <a:bodyPr wrap="square" rtlCol="0">
            <a:spAutoFit/>
          </a:bodyPr>
          <a:lstStyle/>
          <a:p>
            <a:r>
              <a:rPr lang="en-US" sz="1400" dirty="0"/>
              <a:t>Call Spice from the command</a:t>
            </a:r>
            <a:br>
              <a:rPr lang="en-US" sz="1400" dirty="0"/>
            </a:br>
            <a:r>
              <a:rPr lang="en-US" sz="1400" dirty="0"/>
              <a:t>line and relay the response to the student</a:t>
            </a:r>
          </a:p>
        </p:txBody>
      </p:sp>
      <p:sp>
        <p:nvSpPr>
          <p:cNvPr id="55" name="TextBox 54">
            <a:extLst>
              <a:ext uri="{FF2B5EF4-FFF2-40B4-BE49-F238E27FC236}">
                <a16:creationId xmlns:a16="http://schemas.microsoft.com/office/drawing/2014/main" id="{FB60A246-BCA9-BB4D-A61D-C54175B961F7}"/>
              </a:ext>
            </a:extLst>
          </p:cNvPr>
          <p:cNvSpPr txBox="1"/>
          <p:nvPr/>
        </p:nvSpPr>
        <p:spPr>
          <a:xfrm>
            <a:off x="6096000" y="3133117"/>
            <a:ext cx="2887101" cy="954107"/>
          </a:xfrm>
          <a:prstGeom prst="rect">
            <a:avLst/>
          </a:prstGeom>
          <a:noFill/>
        </p:spPr>
        <p:txBody>
          <a:bodyPr wrap="square" rtlCol="0">
            <a:spAutoFit/>
          </a:bodyPr>
          <a:lstStyle/>
          <a:p>
            <a:r>
              <a:rPr lang="en-US" sz="1400" dirty="0"/>
              <a:t>Validate a student design in terms of an acceptable solution to the practical experiment</a:t>
            </a:r>
          </a:p>
        </p:txBody>
      </p:sp>
      <p:sp>
        <p:nvSpPr>
          <p:cNvPr id="59" name="TextBox 58">
            <a:extLst>
              <a:ext uri="{FF2B5EF4-FFF2-40B4-BE49-F238E27FC236}">
                <a16:creationId xmlns:a16="http://schemas.microsoft.com/office/drawing/2014/main" id="{DC084B0F-98DB-0A4D-AEF8-BA8F7780FEEE}"/>
              </a:ext>
            </a:extLst>
          </p:cNvPr>
          <p:cNvSpPr txBox="1"/>
          <p:nvPr/>
        </p:nvSpPr>
        <p:spPr>
          <a:xfrm>
            <a:off x="6104227" y="4216977"/>
            <a:ext cx="2887101" cy="523220"/>
          </a:xfrm>
          <a:prstGeom prst="rect">
            <a:avLst/>
          </a:prstGeom>
          <a:noFill/>
        </p:spPr>
        <p:txBody>
          <a:bodyPr wrap="square" rtlCol="0">
            <a:spAutoFit/>
          </a:bodyPr>
          <a:lstStyle/>
          <a:p>
            <a:r>
              <a:rPr lang="en-US" sz="1400" dirty="0"/>
              <a:t>Translate the student design into </a:t>
            </a:r>
            <a:r>
              <a:rPr lang="en-US" sz="1400" dirty="0" err="1"/>
              <a:t>LABView</a:t>
            </a:r>
            <a:r>
              <a:rPr lang="en-US" sz="1400" dirty="0"/>
              <a:t> instructions</a:t>
            </a:r>
          </a:p>
        </p:txBody>
      </p:sp>
      <p:sp>
        <p:nvSpPr>
          <p:cNvPr id="60" name="TextBox 59">
            <a:extLst>
              <a:ext uri="{FF2B5EF4-FFF2-40B4-BE49-F238E27FC236}">
                <a16:creationId xmlns:a16="http://schemas.microsoft.com/office/drawing/2014/main" id="{8D8334B4-82E9-F543-A422-BAA08CE44EDF}"/>
              </a:ext>
            </a:extLst>
          </p:cNvPr>
          <p:cNvSpPr txBox="1"/>
          <p:nvPr/>
        </p:nvSpPr>
        <p:spPr>
          <a:xfrm>
            <a:off x="6061844" y="4921583"/>
            <a:ext cx="2887101" cy="307777"/>
          </a:xfrm>
          <a:prstGeom prst="rect">
            <a:avLst/>
          </a:prstGeom>
          <a:noFill/>
        </p:spPr>
        <p:txBody>
          <a:bodyPr wrap="square" rtlCol="0">
            <a:spAutoFit/>
          </a:bodyPr>
          <a:lstStyle/>
          <a:p>
            <a:r>
              <a:rPr lang="en-US" sz="1400" dirty="0"/>
              <a:t>Execute LabVIEW Instructions</a:t>
            </a:r>
          </a:p>
        </p:txBody>
      </p:sp>
      <p:sp>
        <p:nvSpPr>
          <p:cNvPr id="28" name="TextBox 27">
            <a:extLst>
              <a:ext uri="{FF2B5EF4-FFF2-40B4-BE49-F238E27FC236}">
                <a16:creationId xmlns:a16="http://schemas.microsoft.com/office/drawing/2014/main" id="{BA5F14C2-B0A6-BB41-9CFC-EE0D8402CD9E}"/>
              </a:ext>
            </a:extLst>
          </p:cNvPr>
          <p:cNvSpPr txBox="1"/>
          <p:nvPr/>
        </p:nvSpPr>
        <p:spPr>
          <a:xfrm>
            <a:off x="9177802" y="3238550"/>
            <a:ext cx="2954655" cy="461665"/>
          </a:xfrm>
          <a:prstGeom prst="rect">
            <a:avLst/>
          </a:prstGeom>
          <a:noFill/>
        </p:spPr>
        <p:txBody>
          <a:bodyPr wrap="none" rtlCol="0">
            <a:spAutoFit/>
          </a:bodyPr>
          <a:lstStyle/>
          <a:p>
            <a:r>
              <a:rPr lang="en-US" sz="1200" dirty="0"/>
              <a:t>Display the relayed SPICE data within</a:t>
            </a:r>
            <a:br>
              <a:rPr lang="en-US" sz="1200" dirty="0"/>
            </a:br>
            <a:r>
              <a:rPr lang="en-US" sz="1200" dirty="0"/>
              <a:t>the UI scope</a:t>
            </a:r>
          </a:p>
        </p:txBody>
      </p:sp>
      <p:sp>
        <p:nvSpPr>
          <p:cNvPr id="61" name="TextBox 60">
            <a:extLst>
              <a:ext uri="{FF2B5EF4-FFF2-40B4-BE49-F238E27FC236}">
                <a16:creationId xmlns:a16="http://schemas.microsoft.com/office/drawing/2014/main" id="{0F4B742D-CAD2-0E44-84CA-19595F83DD46}"/>
              </a:ext>
            </a:extLst>
          </p:cNvPr>
          <p:cNvSpPr txBox="1"/>
          <p:nvPr/>
        </p:nvSpPr>
        <p:spPr>
          <a:xfrm>
            <a:off x="9174233" y="3742277"/>
            <a:ext cx="2752677" cy="461665"/>
          </a:xfrm>
          <a:prstGeom prst="rect">
            <a:avLst/>
          </a:prstGeom>
          <a:noFill/>
        </p:spPr>
        <p:txBody>
          <a:bodyPr wrap="none" rtlCol="0">
            <a:spAutoFit/>
          </a:bodyPr>
          <a:lstStyle/>
          <a:p>
            <a:r>
              <a:rPr lang="en-US" sz="1200" dirty="0"/>
              <a:t>Transmit student designs to the lab</a:t>
            </a:r>
            <a:br>
              <a:rPr lang="en-US" sz="1200" dirty="0"/>
            </a:br>
            <a:r>
              <a:rPr lang="en-US" sz="1200" dirty="0"/>
              <a:t>computer upon student request </a:t>
            </a:r>
          </a:p>
        </p:txBody>
      </p:sp>
      <p:sp>
        <p:nvSpPr>
          <p:cNvPr id="62" name="TextBox 61">
            <a:extLst>
              <a:ext uri="{FF2B5EF4-FFF2-40B4-BE49-F238E27FC236}">
                <a16:creationId xmlns:a16="http://schemas.microsoft.com/office/drawing/2014/main" id="{FBB6D2C5-98E1-3B4E-A666-EC7D6D296BF1}"/>
              </a:ext>
            </a:extLst>
          </p:cNvPr>
          <p:cNvSpPr txBox="1"/>
          <p:nvPr/>
        </p:nvSpPr>
        <p:spPr>
          <a:xfrm>
            <a:off x="9174233" y="5298007"/>
            <a:ext cx="3153427" cy="276999"/>
          </a:xfrm>
          <a:prstGeom prst="rect">
            <a:avLst/>
          </a:prstGeom>
          <a:noFill/>
        </p:spPr>
        <p:txBody>
          <a:bodyPr wrap="none" rtlCol="0">
            <a:spAutoFit/>
          </a:bodyPr>
          <a:lstStyle/>
          <a:p>
            <a:r>
              <a:rPr lang="en-US" sz="1200" dirty="0"/>
              <a:t>?Integrate Oscilloscope and Simulation </a:t>
            </a:r>
          </a:p>
        </p:txBody>
      </p:sp>
      <p:sp>
        <p:nvSpPr>
          <p:cNvPr id="29" name="TextBox 28">
            <a:extLst>
              <a:ext uri="{FF2B5EF4-FFF2-40B4-BE49-F238E27FC236}">
                <a16:creationId xmlns:a16="http://schemas.microsoft.com/office/drawing/2014/main" id="{2DC9A028-E91A-074C-AAF7-6579FA3DA676}"/>
              </a:ext>
            </a:extLst>
          </p:cNvPr>
          <p:cNvSpPr txBox="1"/>
          <p:nvPr/>
        </p:nvSpPr>
        <p:spPr>
          <a:xfrm>
            <a:off x="9191584" y="4243998"/>
            <a:ext cx="1667444" cy="338554"/>
          </a:xfrm>
          <a:prstGeom prst="rect">
            <a:avLst/>
          </a:prstGeom>
          <a:noFill/>
        </p:spPr>
        <p:txBody>
          <a:bodyPr wrap="none" rtlCol="0">
            <a:spAutoFit/>
          </a:bodyPr>
          <a:lstStyle/>
          <a:p>
            <a:r>
              <a:rPr lang="en-US" sz="1600" dirty="0"/>
              <a:t>Authentication</a:t>
            </a:r>
          </a:p>
        </p:txBody>
      </p:sp>
      <p:sp>
        <p:nvSpPr>
          <p:cNvPr id="30" name="TextBox 29">
            <a:extLst>
              <a:ext uri="{FF2B5EF4-FFF2-40B4-BE49-F238E27FC236}">
                <a16:creationId xmlns:a16="http://schemas.microsoft.com/office/drawing/2014/main" id="{A4AD2860-7A19-D945-AF58-5ACE893F7CEF}"/>
              </a:ext>
            </a:extLst>
          </p:cNvPr>
          <p:cNvSpPr txBox="1"/>
          <p:nvPr/>
        </p:nvSpPr>
        <p:spPr>
          <a:xfrm>
            <a:off x="9182832" y="4607541"/>
            <a:ext cx="2824812" cy="338554"/>
          </a:xfrm>
          <a:prstGeom prst="rect">
            <a:avLst/>
          </a:prstGeom>
          <a:noFill/>
        </p:spPr>
        <p:txBody>
          <a:bodyPr wrap="none" rtlCol="0">
            <a:spAutoFit/>
          </a:bodyPr>
          <a:lstStyle/>
          <a:p>
            <a:r>
              <a:rPr lang="en-US" sz="1600" dirty="0"/>
              <a:t>Lab Computer Association</a:t>
            </a:r>
          </a:p>
        </p:txBody>
      </p:sp>
      <p:sp>
        <p:nvSpPr>
          <p:cNvPr id="32" name="TextBox 31">
            <a:extLst>
              <a:ext uri="{FF2B5EF4-FFF2-40B4-BE49-F238E27FC236}">
                <a16:creationId xmlns:a16="http://schemas.microsoft.com/office/drawing/2014/main" id="{B3D30BDD-15D7-8344-8FC3-A382A80BD612}"/>
              </a:ext>
            </a:extLst>
          </p:cNvPr>
          <p:cNvSpPr txBox="1"/>
          <p:nvPr/>
        </p:nvSpPr>
        <p:spPr>
          <a:xfrm>
            <a:off x="9189717" y="4956151"/>
            <a:ext cx="2951449" cy="338554"/>
          </a:xfrm>
          <a:prstGeom prst="rect">
            <a:avLst/>
          </a:prstGeom>
          <a:noFill/>
        </p:spPr>
        <p:txBody>
          <a:bodyPr wrap="none" rtlCol="0">
            <a:spAutoFit/>
          </a:bodyPr>
          <a:lstStyle/>
          <a:p>
            <a:r>
              <a:rPr lang="en-US" sz="1600" dirty="0"/>
              <a:t>Requests, Responses, Timing</a:t>
            </a:r>
          </a:p>
        </p:txBody>
      </p:sp>
    </p:spTree>
    <p:extLst>
      <p:ext uri="{BB962C8B-B14F-4D97-AF65-F5344CB8AC3E}">
        <p14:creationId xmlns:p14="http://schemas.microsoft.com/office/powerpoint/2010/main" val="268418589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F084-0C9E-504E-8B47-4F4A9B0A966C}"/>
              </a:ext>
            </a:extLst>
          </p:cNvPr>
          <p:cNvSpPr>
            <a:spLocks noGrp="1"/>
          </p:cNvSpPr>
          <p:nvPr>
            <p:ph type="title"/>
          </p:nvPr>
        </p:nvSpPr>
        <p:spPr>
          <a:xfrm>
            <a:off x="1103312" y="452718"/>
            <a:ext cx="8947522" cy="1400530"/>
          </a:xfrm>
        </p:spPr>
        <p:txBody>
          <a:bodyPr anchor="ctr">
            <a:normAutofit/>
          </a:bodyPr>
          <a:lstStyle/>
          <a:p>
            <a:r>
              <a:rPr lang="en-US">
                <a:solidFill>
                  <a:srgbClr val="FFFFFF"/>
                </a:solidFill>
              </a:rPr>
              <a:t>Context</a:t>
            </a:r>
          </a:p>
        </p:txBody>
      </p:sp>
      <p:sp>
        <p:nvSpPr>
          <p:cNvPr id="3" name="Content Placeholder 2">
            <a:extLst>
              <a:ext uri="{FF2B5EF4-FFF2-40B4-BE49-F238E27FC236}">
                <a16:creationId xmlns:a16="http://schemas.microsoft.com/office/drawing/2014/main" id="{9E1E6B62-A2A4-A74E-9FE8-5678EF510FC5}"/>
              </a:ext>
            </a:extLst>
          </p:cNvPr>
          <p:cNvSpPr>
            <a:spLocks noGrp="1"/>
          </p:cNvSpPr>
          <p:nvPr>
            <p:ph idx="1"/>
          </p:nvPr>
        </p:nvSpPr>
        <p:spPr>
          <a:xfrm>
            <a:off x="1103312" y="2763520"/>
            <a:ext cx="8946541" cy="3484879"/>
          </a:xfrm>
        </p:spPr>
        <p:txBody>
          <a:bodyPr>
            <a:normAutofit/>
          </a:bodyPr>
          <a:lstStyle/>
          <a:p>
            <a:pPr marL="457200" indent="-457200">
              <a:buAutoNum type="arabicPeriod"/>
            </a:pPr>
            <a:r>
              <a:rPr lang="en-US" dirty="0"/>
              <a:t>Move towards remote education</a:t>
            </a:r>
          </a:p>
          <a:p>
            <a:pPr marL="857250" lvl="1" indent="-457200">
              <a:buAutoNum type="arabicPeriod"/>
            </a:pPr>
            <a:r>
              <a:rPr lang="en-US" dirty="0"/>
              <a:t>Institutional Incentives </a:t>
            </a:r>
          </a:p>
          <a:p>
            <a:pPr marL="857250" lvl="1" indent="-457200">
              <a:buAutoNum type="arabicPeriod"/>
            </a:pPr>
            <a:r>
              <a:rPr lang="en-US" dirty="0"/>
              <a:t>Student-Driven</a:t>
            </a:r>
          </a:p>
          <a:p>
            <a:pPr marL="857250" lvl="1" indent="-457200">
              <a:buAutoNum type="arabicPeriod"/>
            </a:pPr>
            <a:r>
              <a:rPr lang="en-US" dirty="0"/>
              <a:t>HD Video Streaming, Conference Calls, Lecture Recordings</a:t>
            </a:r>
          </a:p>
          <a:p>
            <a:pPr marL="400050" lvl="1" indent="0">
              <a:buNone/>
            </a:pPr>
            <a:r>
              <a:rPr lang="en-US" dirty="0"/>
              <a:t>COVID-19 Accelerated the trend</a:t>
            </a:r>
          </a:p>
        </p:txBody>
      </p:sp>
      <p:pic>
        <p:nvPicPr>
          <p:cNvPr id="5" name="Picture 4" descr="A pile of red berries&#10;&#10;Description automatically generated with low confidence">
            <a:extLst>
              <a:ext uri="{FF2B5EF4-FFF2-40B4-BE49-F238E27FC236}">
                <a16:creationId xmlns:a16="http://schemas.microsoft.com/office/drawing/2014/main" id="{D1B378FA-2A4B-AE42-8AD8-56C143681318}"/>
              </a:ext>
            </a:extLst>
          </p:cNvPr>
          <p:cNvPicPr>
            <a:picLocks noChangeAspect="1"/>
          </p:cNvPicPr>
          <p:nvPr/>
        </p:nvPicPr>
        <p:blipFill>
          <a:blip r:embed="rId2"/>
          <a:stretch>
            <a:fillRect/>
          </a:stretch>
        </p:blipFill>
        <p:spPr>
          <a:xfrm>
            <a:off x="9004518" y="4375448"/>
            <a:ext cx="2902901" cy="2021007"/>
          </a:xfrm>
          <a:prstGeom prst="rect">
            <a:avLst/>
          </a:prstGeom>
        </p:spPr>
      </p:pic>
    </p:spTree>
    <p:extLst>
      <p:ext uri="{BB962C8B-B14F-4D97-AF65-F5344CB8AC3E}">
        <p14:creationId xmlns:p14="http://schemas.microsoft.com/office/powerpoint/2010/main" val="270687513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udent working in library at night">
            <a:extLst>
              <a:ext uri="{FF2B5EF4-FFF2-40B4-BE49-F238E27FC236}">
                <a16:creationId xmlns:a16="http://schemas.microsoft.com/office/drawing/2014/main" id="{39432B51-710A-E64E-8440-674B35975B74}"/>
              </a:ext>
            </a:extLst>
          </p:cNvPr>
          <p:cNvPicPr>
            <a:picLocks noChangeAspect="1"/>
          </p:cNvPicPr>
          <p:nvPr/>
        </p:nvPicPr>
        <p:blipFill>
          <a:blip r:embed="rId2">
            <a:alphaModFix amt="62000"/>
          </a:blip>
          <a:srcRect t="7802" b="7802"/>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6F957E45-786A-004C-89FC-028D200C56FA}"/>
              </a:ext>
            </a:extLst>
          </p:cNvPr>
          <p:cNvSpPr>
            <a:spLocks noGrp="1"/>
          </p:cNvSpPr>
          <p:nvPr>
            <p:ph type="ctrTitle"/>
          </p:nvPr>
        </p:nvSpPr>
        <p:spPr/>
        <p:txBody>
          <a:bodyPr>
            <a:normAutofit/>
          </a:bodyPr>
          <a:lstStyle/>
          <a:p>
            <a:r>
              <a:rPr lang="en-US" dirty="0">
                <a:solidFill>
                  <a:schemeClr val="tx1"/>
                </a:solidFill>
              </a:rPr>
              <a:t>Thesis Plan</a:t>
            </a:r>
          </a:p>
        </p:txBody>
      </p:sp>
      <p:sp>
        <p:nvSpPr>
          <p:cNvPr id="3" name="Subtitle 2">
            <a:extLst>
              <a:ext uri="{FF2B5EF4-FFF2-40B4-BE49-F238E27FC236}">
                <a16:creationId xmlns:a16="http://schemas.microsoft.com/office/drawing/2014/main" id="{B8C454C5-3F16-C741-B540-C3F1B5DE6C74}"/>
              </a:ext>
            </a:extLst>
          </p:cNvPr>
          <p:cNvSpPr>
            <a:spLocks noGrp="1"/>
          </p:cNvSpPr>
          <p:nvPr>
            <p:ph type="subTitle" idx="1"/>
          </p:nvPr>
        </p:nvSpPr>
        <p:spPr/>
        <p:txBody>
          <a:bodyPr>
            <a:normAutofit/>
          </a:bodyPr>
          <a:lstStyle/>
          <a:p>
            <a:r>
              <a:rPr lang="en-US">
                <a:solidFill>
                  <a:schemeClr val="tx1"/>
                </a:solidFill>
              </a:rPr>
              <a:t>Jack Renshaw (z5114675) UG Thesis 2021/22</a:t>
            </a:r>
          </a:p>
        </p:txBody>
      </p:sp>
    </p:spTree>
    <p:extLst>
      <p:ext uri="{BB962C8B-B14F-4D97-AF65-F5344CB8AC3E}">
        <p14:creationId xmlns:p14="http://schemas.microsoft.com/office/powerpoint/2010/main" val="160861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88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로봇 연구실에서 로봇을 프로그래밍하고 있는 엔지니어">
            <a:extLst>
              <a:ext uri="{FF2B5EF4-FFF2-40B4-BE49-F238E27FC236}">
                <a16:creationId xmlns:a16="http://schemas.microsoft.com/office/drawing/2014/main" id="{F5483EAB-5067-4061-BE3E-F0DDA6B7F64F}"/>
              </a:ext>
            </a:extLst>
          </p:cNvPr>
          <p:cNvPicPr>
            <a:picLocks noChangeAspect="1"/>
          </p:cNvPicPr>
          <p:nvPr/>
        </p:nvPicPr>
        <p:blipFill>
          <a:blip r:embed="rId2">
            <a:alphaModFix amt="30000"/>
          </a:blip>
          <a:srcRect t="7809" b="7809"/>
          <a:stretch/>
        </p:blipFill>
        <p:spPr>
          <a:xfrm>
            <a:off x="20" y="10"/>
            <a:ext cx="12191980" cy="6857990"/>
          </a:xfrm>
          <a:prstGeom prst="rect">
            <a:avLst/>
          </a:prstGeom>
        </p:spPr>
      </p:pic>
      <p:sp>
        <p:nvSpPr>
          <p:cNvPr id="2" name="Title 1">
            <a:extLst>
              <a:ext uri="{FF2B5EF4-FFF2-40B4-BE49-F238E27FC236}">
                <a16:creationId xmlns:a16="http://schemas.microsoft.com/office/drawing/2014/main" id="{6C594EE4-1856-B945-9AD6-BCFA04163010}"/>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solidFill>
                  <a:schemeClr val="tx1"/>
                </a:solidFill>
              </a:rPr>
              <a:t>Purpose of Laboratories</a:t>
            </a:r>
          </a:p>
        </p:txBody>
      </p:sp>
    </p:spTree>
    <p:extLst>
      <p:ext uri="{BB962C8B-B14F-4D97-AF65-F5344CB8AC3E}">
        <p14:creationId xmlns:p14="http://schemas.microsoft.com/office/powerpoint/2010/main" val="198237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103312" y="452718"/>
            <a:ext cx="8947522" cy="1400530"/>
          </a:xfrm>
        </p:spPr>
        <p:txBody>
          <a:bodyPr anchor="ctr">
            <a:normAutofit/>
          </a:bodyPr>
          <a:lstStyle/>
          <a:p>
            <a:r>
              <a:rPr lang="en-US" dirty="0">
                <a:solidFill>
                  <a:schemeClr val="tx1"/>
                </a:solidFill>
              </a:rPr>
              <a:t>The Pedagogy of Electrical Engineering</a:t>
            </a:r>
          </a:p>
        </p:txBody>
      </p:sp>
      <p:sp>
        <p:nvSpPr>
          <p:cNvPr id="3" name="Content Placeholder 2">
            <a:extLst>
              <a:ext uri="{FF2B5EF4-FFF2-40B4-BE49-F238E27FC236}">
                <a16:creationId xmlns:a16="http://schemas.microsoft.com/office/drawing/2014/main" id="{88D57B7C-C9D2-0E4C-B1D5-CD69879494B8}"/>
              </a:ext>
            </a:extLst>
          </p:cNvPr>
          <p:cNvSpPr>
            <a:spLocks noGrp="1"/>
          </p:cNvSpPr>
          <p:nvPr>
            <p:ph idx="1"/>
          </p:nvPr>
        </p:nvSpPr>
        <p:spPr>
          <a:xfrm>
            <a:off x="722167" y="2792353"/>
            <a:ext cx="8946541" cy="3484879"/>
          </a:xfrm>
        </p:spPr>
        <p:txBody>
          <a:bodyPr>
            <a:normAutofit/>
          </a:bodyPr>
          <a:lstStyle/>
          <a:p>
            <a:r>
              <a:rPr lang="en-US" dirty="0"/>
              <a:t>1. Engineering as a vocational degree</a:t>
            </a:r>
          </a:p>
          <a:p>
            <a:r>
              <a:rPr lang="en-US" dirty="0"/>
              <a:t>2. ‘Learning By Doing’</a:t>
            </a:r>
          </a:p>
          <a:p>
            <a:r>
              <a:rPr lang="en-US" dirty="0"/>
              <a:t>3. The centrality of Design</a:t>
            </a:r>
          </a:p>
          <a:p>
            <a:r>
              <a:rPr lang="en-US" dirty="0"/>
              <a:t>4. Imparting practical skills in addition to theoretical knowledge</a:t>
            </a:r>
          </a:p>
        </p:txBody>
      </p:sp>
      <p:pic>
        <p:nvPicPr>
          <p:cNvPr id="5" name="Picture 4" descr="American Philosopher and Educator John Dewey">
            <a:extLst>
              <a:ext uri="{FF2B5EF4-FFF2-40B4-BE49-F238E27FC236}">
                <a16:creationId xmlns:a16="http://schemas.microsoft.com/office/drawing/2014/main" id="{D7F29DC2-EAD5-DC48-89FD-69C8D892D95C}"/>
              </a:ext>
            </a:extLst>
          </p:cNvPr>
          <p:cNvPicPr>
            <a:picLocks noChangeAspect="1"/>
          </p:cNvPicPr>
          <p:nvPr/>
        </p:nvPicPr>
        <p:blipFill>
          <a:blip r:embed="rId2"/>
          <a:stretch>
            <a:fillRect/>
          </a:stretch>
        </p:blipFill>
        <p:spPr>
          <a:xfrm>
            <a:off x="9668708" y="2753493"/>
            <a:ext cx="2224007" cy="3039762"/>
          </a:xfrm>
          <a:prstGeom prst="rect">
            <a:avLst/>
          </a:prstGeom>
        </p:spPr>
      </p:pic>
      <p:sp>
        <p:nvSpPr>
          <p:cNvPr id="4" name="TextBox 3">
            <a:extLst>
              <a:ext uri="{FF2B5EF4-FFF2-40B4-BE49-F238E27FC236}">
                <a16:creationId xmlns:a16="http://schemas.microsoft.com/office/drawing/2014/main" id="{4C81CD05-3FD5-2D45-AC61-79F76190A2F5}"/>
              </a:ext>
            </a:extLst>
          </p:cNvPr>
          <p:cNvSpPr txBox="1"/>
          <p:nvPr/>
        </p:nvSpPr>
        <p:spPr>
          <a:xfrm>
            <a:off x="8905522" y="5848871"/>
            <a:ext cx="3286477" cy="246221"/>
          </a:xfrm>
          <a:prstGeom prst="rect">
            <a:avLst/>
          </a:prstGeom>
          <a:noFill/>
        </p:spPr>
        <p:txBody>
          <a:bodyPr wrap="none" rtlCol="0">
            <a:spAutoFit/>
          </a:bodyPr>
          <a:lstStyle/>
          <a:p>
            <a:r>
              <a:rPr lang="en-US" sz="1000" dirty="0"/>
              <a:t>American Philosopher and Educator </a:t>
            </a:r>
            <a:r>
              <a:rPr lang="en-US" sz="1000"/>
              <a:t>John Dewey </a:t>
            </a:r>
            <a:endParaRPr lang="en-US" sz="1000" dirty="0"/>
          </a:p>
        </p:txBody>
      </p:sp>
      <p:sp>
        <p:nvSpPr>
          <p:cNvPr id="9" name="TextBox 8">
            <a:extLst>
              <a:ext uri="{FF2B5EF4-FFF2-40B4-BE49-F238E27FC236}">
                <a16:creationId xmlns:a16="http://schemas.microsoft.com/office/drawing/2014/main" id="{F700A101-7F76-BD43-AB1D-2D80446A671A}"/>
              </a:ext>
            </a:extLst>
          </p:cNvPr>
          <p:cNvSpPr txBox="1"/>
          <p:nvPr/>
        </p:nvSpPr>
        <p:spPr>
          <a:xfrm>
            <a:off x="864973" y="6277232"/>
            <a:ext cx="5123006" cy="307777"/>
          </a:xfrm>
          <a:prstGeom prst="rect">
            <a:avLst/>
          </a:prstGeom>
          <a:noFill/>
        </p:spPr>
        <p:txBody>
          <a:bodyPr wrap="none" rtlCol="0">
            <a:spAutoFit/>
          </a:bodyPr>
          <a:lstStyle/>
          <a:p>
            <a:r>
              <a:rPr lang="en-AU" sz="1400" dirty="0">
                <a:hlinkClick r:id="rId3"/>
              </a:rPr>
              <a:t>https://www.teaching.unsw.edu.au</a:t>
            </a:r>
            <a:r>
              <a:rPr lang="en-AU" sz="1400">
                <a:hlinkClick r:id="rId3"/>
              </a:rPr>
              <a:t>/assessing-laboratory-learning</a:t>
            </a:r>
            <a:endParaRPr lang="en-AU" sz="1400" dirty="0"/>
          </a:p>
        </p:txBody>
      </p:sp>
    </p:spTree>
    <p:extLst>
      <p:ext uri="{BB962C8B-B14F-4D97-AF65-F5344CB8AC3E}">
        <p14:creationId xmlns:p14="http://schemas.microsoft.com/office/powerpoint/2010/main" val="109754341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103312" y="452718"/>
            <a:ext cx="8947522" cy="1400530"/>
          </a:xfrm>
        </p:spPr>
        <p:txBody>
          <a:bodyPr anchor="ctr">
            <a:normAutofit/>
          </a:bodyPr>
          <a:lstStyle/>
          <a:p>
            <a:r>
              <a:rPr lang="en-US" dirty="0">
                <a:solidFill>
                  <a:schemeClr val="tx1"/>
                </a:solidFill>
              </a:rPr>
              <a:t>Laboratories within Electronics Engineering</a:t>
            </a:r>
          </a:p>
        </p:txBody>
      </p:sp>
      <p:sp>
        <p:nvSpPr>
          <p:cNvPr id="3" name="Content Placeholder 2">
            <a:extLst>
              <a:ext uri="{FF2B5EF4-FFF2-40B4-BE49-F238E27FC236}">
                <a16:creationId xmlns:a16="http://schemas.microsoft.com/office/drawing/2014/main" id="{88D57B7C-C9D2-0E4C-B1D5-CD69879494B8}"/>
              </a:ext>
            </a:extLst>
          </p:cNvPr>
          <p:cNvSpPr>
            <a:spLocks noGrp="1"/>
          </p:cNvSpPr>
          <p:nvPr>
            <p:ph idx="1"/>
          </p:nvPr>
        </p:nvSpPr>
        <p:spPr>
          <a:xfrm>
            <a:off x="740152" y="2578172"/>
            <a:ext cx="8266111" cy="1048784"/>
          </a:xfrm>
        </p:spPr>
        <p:txBody>
          <a:bodyPr>
            <a:normAutofit fontScale="85000" lnSpcReduction="10000"/>
          </a:bodyPr>
          <a:lstStyle/>
          <a:p>
            <a:r>
              <a:rPr lang="en-US" dirty="0"/>
              <a:t>Objectives include “gaining </a:t>
            </a:r>
            <a:r>
              <a:rPr lang="en-AU" dirty="0"/>
              <a:t>a deeper understanding of abstract concepts and theories gained by experiencing and visualising them as </a:t>
            </a:r>
            <a:r>
              <a:rPr lang="en-AU" u="sng" dirty="0"/>
              <a:t>authentic</a:t>
            </a:r>
            <a:r>
              <a:rPr lang="en-AU" dirty="0"/>
              <a:t> phenomena”</a:t>
            </a:r>
          </a:p>
          <a:p>
            <a:r>
              <a:rPr lang="en-US" dirty="0"/>
              <a:t> </a:t>
            </a:r>
          </a:p>
        </p:txBody>
      </p:sp>
      <p:pic>
        <p:nvPicPr>
          <p:cNvPr id="5" name="Picture 4" descr="American Philosopher and Educator John Dewey">
            <a:extLst>
              <a:ext uri="{FF2B5EF4-FFF2-40B4-BE49-F238E27FC236}">
                <a16:creationId xmlns:a16="http://schemas.microsoft.com/office/drawing/2014/main" id="{D7F29DC2-EAD5-DC48-89FD-69C8D892D95C}"/>
              </a:ext>
            </a:extLst>
          </p:cNvPr>
          <p:cNvPicPr>
            <a:picLocks noChangeAspect="1"/>
          </p:cNvPicPr>
          <p:nvPr/>
        </p:nvPicPr>
        <p:blipFill>
          <a:blip r:embed="rId2"/>
          <a:stretch>
            <a:fillRect/>
          </a:stretch>
        </p:blipFill>
        <p:spPr>
          <a:xfrm>
            <a:off x="9668708" y="2753493"/>
            <a:ext cx="2224007" cy="3039762"/>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87FF2D2C-39E2-BC41-B7A0-45FA60830C2F}"/>
              </a:ext>
            </a:extLst>
          </p:cNvPr>
          <p:cNvPicPr>
            <a:picLocks noChangeAspect="1"/>
          </p:cNvPicPr>
          <p:nvPr/>
        </p:nvPicPr>
        <p:blipFill rotWithShape="1">
          <a:blip r:embed="rId3"/>
          <a:srcRect t="6519"/>
          <a:stretch/>
        </p:blipFill>
        <p:spPr>
          <a:xfrm>
            <a:off x="1584270" y="3594343"/>
            <a:ext cx="4975221" cy="1804087"/>
          </a:xfrm>
          <a:prstGeom prst="rect">
            <a:avLst/>
          </a:prstGeom>
        </p:spPr>
      </p:pic>
      <p:sp>
        <p:nvSpPr>
          <p:cNvPr id="10" name="TextBox 9">
            <a:extLst>
              <a:ext uri="{FF2B5EF4-FFF2-40B4-BE49-F238E27FC236}">
                <a16:creationId xmlns:a16="http://schemas.microsoft.com/office/drawing/2014/main" id="{5CA643FD-BE0B-4342-A495-B9757B5C5F2D}"/>
              </a:ext>
            </a:extLst>
          </p:cNvPr>
          <p:cNvSpPr txBox="1"/>
          <p:nvPr/>
        </p:nvSpPr>
        <p:spPr>
          <a:xfrm>
            <a:off x="159384" y="6305254"/>
            <a:ext cx="3371436" cy="200055"/>
          </a:xfrm>
          <a:prstGeom prst="rect">
            <a:avLst/>
          </a:prstGeom>
          <a:noFill/>
        </p:spPr>
        <p:txBody>
          <a:bodyPr wrap="none" rtlCol="0">
            <a:spAutoFit/>
          </a:bodyPr>
          <a:lstStyle/>
          <a:p>
            <a:r>
              <a:rPr lang="en-AU" sz="700" i="1" dirty="0"/>
              <a:t>UNSW Teaching – Assessing Laboratory Learning. Accessed 30th Oct 2021</a:t>
            </a:r>
            <a:endParaRPr lang="en-AU" sz="700" dirty="0"/>
          </a:p>
        </p:txBody>
      </p:sp>
      <p:sp>
        <p:nvSpPr>
          <p:cNvPr id="11" name="TextBox 10">
            <a:extLst>
              <a:ext uri="{FF2B5EF4-FFF2-40B4-BE49-F238E27FC236}">
                <a16:creationId xmlns:a16="http://schemas.microsoft.com/office/drawing/2014/main" id="{858D1A83-E38F-7A48-AEEE-964C9AE90418}"/>
              </a:ext>
            </a:extLst>
          </p:cNvPr>
          <p:cNvSpPr txBox="1"/>
          <p:nvPr/>
        </p:nvSpPr>
        <p:spPr>
          <a:xfrm>
            <a:off x="159384" y="6514870"/>
            <a:ext cx="11774377" cy="307777"/>
          </a:xfrm>
          <a:prstGeom prst="rect">
            <a:avLst/>
          </a:prstGeom>
          <a:noFill/>
        </p:spPr>
        <p:txBody>
          <a:bodyPr wrap="none" rtlCol="0">
            <a:spAutoFit/>
          </a:bodyPr>
          <a:lstStyle/>
          <a:p>
            <a:r>
              <a:rPr lang="en-AU" sz="700" i="1" dirty="0"/>
              <a:t>Ingvar Gustavsson, Kristian Nilsson, and Thomas </a:t>
            </a:r>
            <a:r>
              <a:rPr lang="en-AU" sz="700" i="1" dirty="0" err="1"/>
              <a:t>Lagö</a:t>
            </a:r>
            <a:r>
              <a:rPr lang="en-AU" sz="700" i="1" dirty="0"/>
              <a:t>. 2009. On physical experiments and individual assessment of laboratory work in engineering education. In Proceedings of the International Conference on Management of Emergent Digital </a:t>
            </a:r>
            <a:r>
              <a:rPr lang="en-AU" sz="700" i="1" dirty="0" err="1"/>
              <a:t>EcoSystems</a:t>
            </a:r>
            <a:r>
              <a:rPr lang="en-AU" sz="700" i="1" dirty="0"/>
              <a:t> (MEDES '09). </a:t>
            </a:r>
          </a:p>
          <a:p>
            <a:r>
              <a:rPr lang="en-AU" sz="700" i="1" dirty="0"/>
              <a:t>Association for Computing Machinery, New York, NY, USA, Article 84, 506–509. </a:t>
            </a:r>
            <a:r>
              <a:rPr lang="en-AU" sz="700" i="1" dirty="0" err="1"/>
              <a:t>DOI:https</a:t>
            </a:r>
            <a:r>
              <a:rPr lang="en-AU" sz="700" i="1" dirty="0"/>
              <a:t>://</a:t>
            </a:r>
            <a:r>
              <a:rPr lang="en-AU" sz="700" i="1" dirty="0" err="1"/>
              <a:t>doi.org</a:t>
            </a:r>
            <a:r>
              <a:rPr lang="en-AU" sz="700" i="1" dirty="0"/>
              <a:t>/10.1145/1643823.1643926</a:t>
            </a:r>
            <a:endParaRPr lang="en-AU" sz="700" dirty="0"/>
          </a:p>
        </p:txBody>
      </p:sp>
    </p:spTree>
    <p:extLst>
      <p:ext uri="{BB962C8B-B14F-4D97-AF65-F5344CB8AC3E}">
        <p14:creationId xmlns:p14="http://schemas.microsoft.com/office/powerpoint/2010/main" val="90222711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854833" y="-62686"/>
            <a:ext cx="8947522" cy="1400530"/>
          </a:xfrm>
        </p:spPr>
        <p:txBody>
          <a:bodyPr anchor="ctr">
            <a:normAutofit/>
          </a:bodyPr>
          <a:lstStyle/>
          <a:p>
            <a:r>
              <a:rPr lang="en-US" dirty="0">
                <a:solidFill>
                  <a:srgbClr val="FFFFFF"/>
                </a:solidFill>
              </a:rPr>
              <a:t>A Concrete Example – Lab 1 ELEC2133</a:t>
            </a:r>
          </a:p>
        </p:txBody>
      </p:sp>
      <p:sp>
        <p:nvSpPr>
          <p:cNvPr id="3" name="Content Placeholder 2">
            <a:extLst>
              <a:ext uri="{FF2B5EF4-FFF2-40B4-BE49-F238E27FC236}">
                <a16:creationId xmlns:a16="http://schemas.microsoft.com/office/drawing/2014/main" id="{88D57B7C-C9D2-0E4C-B1D5-CD69879494B8}"/>
              </a:ext>
            </a:extLst>
          </p:cNvPr>
          <p:cNvSpPr>
            <a:spLocks noGrp="1"/>
          </p:cNvSpPr>
          <p:nvPr>
            <p:ph idx="1"/>
          </p:nvPr>
        </p:nvSpPr>
        <p:spPr>
          <a:xfrm>
            <a:off x="154961" y="2530934"/>
            <a:ext cx="8564978" cy="3484879"/>
          </a:xfrm>
        </p:spPr>
        <p:txBody>
          <a:bodyPr>
            <a:normAutofit/>
          </a:bodyPr>
          <a:lstStyle/>
          <a:p>
            <a:r>
              <a:rPr lang="en-US" dirty="0"/>
              <a:t>1. Lab investigates non-idealities of OPAMPs (</a:t>
            </a:r>
            <a:r>
              <a:rPr lang="en-AU" dirty="0"/>
              <a:t>LM301A) </a:t>
            </a:r>
            <a:endParaRPr lang="en-US" dirty="0"/>
          </a:p>
          <a:p>
            <a:pPr lvl="1"/>
            <a:r>
              <a:rPr lang="en-US" dirty="0"/>
              <a:t>A. Measuring propagation delay, slew rate, bandwidth</a:t>
            </a:r>
          </a:p>
          <a:p>
            <a:pPr lvl="1"/>
            <a:r>
              <a:rPr lang="en-US" dirty="0"/>
              <a:t>B. Investigating the effects of an (external) compensation capacitor on the above</a:t>
            </a:r>
          </a:p>
        </p:txBody>
      </p:sp>
      <p:pic>
        <p:nvPicPr>
          <p:cNvPr id="5" name="Picture 4" descr="American Philosopher and Educator John Dewey">
            <a:extLst>
              <a:ext uri="{FF2B5EF4-FFF2-40B4-BE49-F238E27FC236}">
                <a16:creationId xmlns:a16="http://schemas.microsoft.com/office/drawing/2014/main" id="{D7F29DC2-EAD5-DC48-89FD-69C8D892D95C}"/>
              </a:ext>
            </a:extLst>
          </p:cNvPr>
          <p:cNvPicPr>
            <a:picLocks noChangeAspect="1"/>
          </p:cNvPicPr>
          <p:nvPr/>
        </p:nvPicPr>
        <p:blipFill>
          <a:blip r:embed="rId2"/>
          <a:stretch>
            <a:fillRect/>
          </a:stretch>
        </p:blipFill>
        <p:spPr>
          <a:xfrm>
            <a:off x="9668708" y="2753493"/>
            <a:ext cx="2224007" cy="3039762"/>
          </a:xfrm>
          <a:prstGeom prst="rect">
            <a:avLst/>
          </a:prstGeom>
        </p:spPr>
      </p:pic>
      <p:sp>
        <p:nvSpPr>
          <p:cNvPr id="7" name="TextBox 6">
            <a:extLst>
              <a:ext uri="{FF2B5EF4-FFF2-40B4-BE49-F238E27FC236}">
                <a16:creationId xmlns:a16="http://schemas.microsoft.com/office/drawing/2014/main" id="{2C21A3C3-E072-A948-807E-81B9E1FE21B4}"/>
              </a:ext>
            </a:extLst>
          </p:cNvPr>
          <p:cNvSpPr txBox="1"/>
          <p:nvPr/>
        </p:nvSpPr>
        <p:spPr>
          <a:xfrm>
            <a:off x="299285" y="4048068"/>
            <a:ext cx="9369005" cy="1200329"/>
          </a:xfrm>
          <a:prstGeom prst="rect">
            <a:avLst/>
          </a:prstGeom>
          <a:noFill/>
        </p:spPr>
        <p:txBody>
          <a:bodyPr wrap="square" rtlCol="0">
            <a:spAutoFit/>
          </a:bodyPr>
          <a:lstStyle/>
          <a:p>
            <a:r>
              <a:rPr lang="en-US" dirty="0"/>
              <a:t>The lab problematizes </a:t>
            </a:r>
            <a:r>
              <a:rPr lang="en-AU" dirty="0"/>
              <a:t>ideal OPAMPs</a:t>
            </a:r>
            <a:r>
              <a:rPr lang="en-US" dirty="0"/>
              <a:t> by introducing real world effects</a:t>
            </a:r>
            <a:br>
              <a:rPr lang="en-US" dirty="0"/>
            </a:br>
            <a:r>
              <a:rPr lang="en-US" dirty="0"/>
              <a:t>Teaches students a theoretical framework for understanding the non-ideal aspects</a:t>
            </a:r>
            <a:br>
              <a:rPr lang="en-US" dirty="0"/>
            </a:br>
            <a:r>
              <a:rPr lang="en-US" dirty="0"/>
              <a:t>of OPAMPs</a:t>
            </a:r>
            <a:br>
              <a:rPr lang="en-US" dirty="0"/>
            </a:br>
            <a:r>
              <a:rPr lang="en-US" dirty="0"/>
              <a:t>Introduces a practical method for overcoming limitations (cap compensation)</a:t>
            </a:r>
          </a:p>
        </p:txBody>
      </p:sp>
      <p:sp>
        <p:nvSpPr>
          <p:cNvPr id="4" name="TextBox 3">
            <a:extLst>
              <a:ext uri="{FF2B5EF4-FFF2-40B4-BE49-F238E27FC236}">
                <a16:creationId xmlns:a16="http://schemas.microsoft.com/office/drawing/2014/main" id="{4B99A0CD-68E4-744D-B79D-BAD18D135637}"/>
              </a:ext>
            </a:extLst>
          </p:cNvPr>
          <p:cNvSpPr txBox="1"/>
          <p:nvPr/>
        </p:nvSpPr>
        <p:spPr>
          <a:xfrm>
            <a:off x="854415" y="1280649"/>
            <a:ext cx="2872902" cy="369332"/>
          </a:xfrm>
          <a:prstGeom prst="rect">
            <a:avLst/>
          </a:prstGeom>
          <a:noFill/>
        </p:spPr>
        <p:txBody>
          <a:bodyPr wrap="none" rtlCol="0">
            <a:spAutoFit/>
          </a:bodyPr>
          <a:lstStyle/>
          <a:p>
            <a:r>
              <a:rPr lang="en-US" dirty="0">
                <a:solidFill>
                  <a:schemeClr val="bg1"/>
                </a:solidFill>
              </a:rPr>
              <a:t>Theory and Background</a:t>
            </a:r>
          </a:p>
        </p:txBody>
      </p:sp>
    </p:spTree>
    <p:extLst>
      <p:ext uri="{BB962C8B-B14F-4D97-AF65-F5344CB8AC3E}">
        <p14:creationId xmlns:p14="http://schemas.microsoft.com/office/powerpoint/2010/main" val="337394793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068388" y="-42062"/>
            <a:ext cx="8947522" cy="1400530"/>
          </a:xfrm>
        </p:spPr>
        <p:txBody>
          <a:bodyPr anchor="ctr">
            <a:normAutofit/>
          </a:bodyPr>
          <a:lstStyle/>
          <a:p>
            <a:r>
              <a:rPr lang="en-US" dirty="0">
                <a:solidFill>
                  <a:srgbClr val="FFFFFF"/>
                </a:solidFill>
              </a:rPr>
              <a:t>A Concrete Example – Lab 1 ELEC2133</a:t>
            </a:r>
          </a:p>
        </p:txBody>
      </p:sp>
      <p:pic>
        <p:nvPicPr>
          <p:cNvPr id="6" name="Picture 5" descr="A picture containing text, electronics, circuit&#10;&#10;Description automatically generated">
            <a:extLst>
              <a:ext uri="{FF2B5EF4-FFF2-40B4-BE49-F238E27FC236}">
                <a16:creationId xmlns:a16="http://schemas.microsoft.com/office/drawing/2014/main" id="{F6D556B5-6DE8-4A4E-BF2E-8916ECE7B3EF}"/>
              </a:ext>
            </a:extLst>
          </p:cNvPr>
          <p:cNvPicPr>
            <a:picLocks noChangeAspect="1"/>
          </p:cNvPicPr>
          <p:nvPr/>
        </p:nvPicPr>
        <p:blipFill rotWithShape="1">
          <a:blip r:embed="rId2"/>
          <a:srcRect l="3998" t="7577" r="14296" b="12927"/>
          <a:stretch/>
        </p:blipFill>
        <p:spPr>
          <a:xfrm>
            <a:off x="9723574" y="3371899"/>
            <a:ext cx="2114276" cy="1966532"/>
          </a:xfrm>
          <a:prstGeom prst="rect">
            <a:avLst/>
          </a:prstGeom>
        </p:spPr>
      </p:pic>
      <p:pic>
        <p:nvPicPr>
          <p:cNvPr id="9" name="Picture 8" descr="Diagram, schematic&#10;&#10;Description automatically generated">
            <a:extLst>
              <a:ext uri="{FF2B5EF4-FFF2-40B4-BE49-F238E27FC236}">
                <a16:creationId xmlns:a16="http://schemas.microsoft.com/office/drawing/2014/main" id="{4CC91241-2997-B846-8DB6-20E719B06B92}"/>
              </a:ext>
            </a:extLst>
          </p:cNvPr>
          <p:cNvPicPr>
            <a:picLocks noChangeAspect="1"/>
          </p:cNvPicPr>
          <p:nvPr/>
        </p:nvPicPr>
        <p:blipFill>
          <a:blip r:embed="rId3"/>
          <a:stretch>
            <a:fillRect/>
          </a:stretch>
        </p:blipFill>
        <p:spPr>
          <a:xfrm>
            <a:off x="5625906" y="2625227"/>
            <a:ext cx="2460834" cy="1799002"/>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70F66B67-A691-E345-9C40-FC7E0A3363A9}"/>
              </a:ext>
            </a:extLst>
          </p:cNvPr>
          <p:cNvPicPr>
            <a:picLocks noChangeAspect="1"/>
          </p:cNvPicPr>
          <p:nvPr/>
        </p:nvPicPr>
        <p:blipFill>
          <a:blip r:embed="rId4"/>
          <a:stretch>
            <a:fillRect/>
          </a:stretch>
        </p:blipFill>
        <p:spPr>
          <a:xfrm>
            <a:off x="5397505" y="4726238"/>
            <a:ext cx="2917637" cy="1900741"/>
          </a:xfrm>
          <a:prstGeom prst="rect">
            <a:avLst/>
          </a:prstGeom>
        </p:spPr>
      </p:pic>
      <p:sp>
        <p:nvSpPr>
          <p:cNvPr id="20" name="TextBox 19">
            <a:extLst>
              <a:ext uri="{FF2B5EF4-FFF2-40B4-BE49-F238E27FC236}">
                <a16:creationId xmlns:a16="http://schemas.microsoft.com/office/drawing/2014/main" id="{E1C2613F-FEB7-4347-8F56-DE685FEFE859}"/>
              </a:ext>
            </a:extLst>
          </p:cNvPr>
          <p:cNvSpPr txBox="1"/>
          <p:nvPr/>
        </p:nvSpPr>
        <p:spPr>
          <a:xfrm>
            <a:off x="1068388" y="1410229"/>
            <a:ext cx="1821332" cy="369332"/>
          </a:xfrm>
          <a:prstGeom prst="rect">
            <a:avLst/>
          </a:prstGeom>
          <a:noFill/>
        </p:spPr>
        <p:txBody>
          <a:bodyPr wrap="none" rtlCol="0">
            <a:spAutoFit/>
          </a:bodyPr>
          <a:lstStyle/>
          <a:p>
            <a:r>
              <a:rPr lang="en-US" dirty="0">
                <a:solidFill>
                  <a:schemeClr val="bg1"/>
                </a:solidFill>
              </a:rPr>
              <a:t>Lab Operation</a:t>
            </a:r>
          </a:p>
        </p:txBody>
      </p:sp>
      <p:pic>
        <p:nvPicPr>
          <p:cNvPr id="15" name="Picture 14" descr="Teacher pointing at laptop screen to young students">
            <a:extLst>
              <a:ext uri="{FF2B5EF4-FFF2-40B4-BE49-F238E27FC236}">
                <a16:creationId xmlns:a16="http://schemas.microsoft.com/office/drawing/2014/main" id="{F356BC10-E47B-7444-828A-08CCF85571F4}"/>
              </a:ext>
            </a:extLst>
          </p:cNvPr>
          <p:cNvPicPr>
            <a:picLocks noChangeAspect="1"/>
          </p:cNvPicPr>
          <p:nvPr/>
        </p:nvPicPr>
        <p:blipFill>
          <a:blip r:embed="rId5"/>
          <a:stretch>
            <a:fillRect/>
          </a:stretch>
        </p:blipFill>
        <p:spPr>
          <a:xfrm>
            <a:off x="215563" y="3772607"/>
            <a:ext cx="1705649" cy="1136822"/>
          </a:xfrm>
          <a:prstGeom prst="rect">
            <a:avLst/>
          </a:prstGeom>
        </p:spPr>
      </p:pic>
      <p:pic>
        <p:nvPicPr>
          <p:cNvPr id="22" name="Graphic 21" descr="Internet with solid fill">
            <a:extLst>
              <a:ext uri="{FF2B5EF4-FFF2-40B4-BE49-F238E27FC236}">
                <a16:creationId xmlns:a16="http://schemas.microsoft.com/office/drawing/2014/main" id="{CE0A1D08-A6D8-7E47-975E-BFA5B26481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9720" y="3816595"/>
            <a:ext cx="1048846" cy="1048846"/>
          </a:xfrm>
          <a:prstGeom prst="rect">
            <a:avLst/>
          </a:prstGeom>
        </p:spPr>
      </p:pic>
      <p:cxnSp>
        <p:nvCxnSpPr>
          <p:cNvPr id="24" name="Straight Arrow Connector 23">
            <a:extLst>
              <a:ext uri="{FF2B5EF4-FFF2-40B4-BE49-F238E27FC236}">
                <a16:creationId xmlns:a16="http://schemas.microsoft.com/office/drawing/2014/main" id="{5431CF62-22D4-BE49-8C85-9DB9D74FF50A}"/>
              </a:ext>
            </a:extLst>
          </p:cNvPr>
          <p:cNvCxnSpPr>
            <a:cxnSpLocks/>
          </p:cNvCxnSpPr>
          <p:nvPr/>
        </p:nvCxnSpPr>
        <p:spPr>
          <a:xfrm>
            <a:off x="1979054" y="4341018"/>
            <a:ext cx="9685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D9A707-1792-2B45-807B-EC5C80351803}"/>
              </a:ext>
            </a:extLst>
          </p:cNvPr>
          <p:cNvCxnSpPr>
            <a:cxnSpLocks/>
          </p:cNvCxnSpPr>
          <p:nvPr/>
        </p:nvCxnSpPr>
        <p:spPr>
          <a:xfrm flipV="1">
            <a:off x="3725353" y="3116714"/>
            <a:ext cx="1672152" cy="623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4AFCAB-23BA-7F48-956C-533743FA79BF}"/>
              </a:ext>
            </a:extLst>
          </p:cNvPr>
          <p:cNvCxnSpPr>
            <a:cxnSpLocks/>
          </p:cNvCxnSpPr>
          <p:nvPr/>
        </p:nvCxnSpPr>
        <p:spPr>
          <a:xfrm>
            <a:off x="3966507" y="4539613"/>
            <a:ext cx="1517257" cy="784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03A5D16-4A85-154C-BD2C-9FCA638C4DE5}"/>
              </a:ext>
            </a:extLst>
          </p:cNvPr>
          <p:cNvCxnSpPr>
            <a:cxnSpLocks/>
            <a:stCxn id="11" idx="1"/>
          </p:cNvCxnSpPr>
          <p:nvPr/>
        </p:nvCxnSpPr>
        <p:spPr>
          <a:xfrm flipH="1" flipV="1">
            <a:off x="3867495" y="4865441"/>
            <a:ext cx="1530010" cy="811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03D358-D595-0744-A774-A586936AAA82}"/>
              </a:ext>
            </a:extLst>
          </p:cNvPr>
          <p:cNvCxnSpPr>
            <a:cxnSpLocks/>
            <a:stCxn id="9" idx="3"/>
          </p:cNvCxnSpPr>
          <p:nvPr/>
        </p:nvCxnSpPr>
        <p:spPr>
          <a:xfrm>
            <a:off x="8086740" y="3524728"/>
            <a:ext cx="1477731" cy="459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2A03DF3-676D-EC4A-91AE-B5B1A46AA815}"/>
              </a:ext>
            </a:extLst>
          </p:cNvPr>
          <p:cNvCxnSpPr>
            <a:cxnSpLocks/>
            <a:endCxn id="11" idx="3"/>
          </p:cNvCxnSpPr>
          <p:nvPr/>
        </p:nvCxnSpPr>
        <p:spPr>
          <a:xfrm flipH="1">
            <a:off x="8315142" y="4571839"/>
            <a:ext cx="1249330" cy="1104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787CF2-7342-9E4F-BEFC-F9EDB92B97FA}"/>
              </a:ext>
            </a:extLst>
          </p:cNvPr>
          <p:cNvSpPr txBox="1"/>
          <p:nvPr/>
        </p:nvSpPr>
        <p:spPr>
          <a:xfrm>
            <a:off x="1921212" y="2664404"/>
            <a:ext cx="1821332" cy="369332"/>
          </a:xfrm>
          <a:prstGeom prst="rect">
            <a:avLst/>
          </a:prstGeom>
          <a:noFill/>
        </p:spPr>
        <p:txBody>
          <a:bodyPr wrap="none" rtlCol="0">
            <a:spAutoFit/>
          </a:bodyPr>
          <a:lstStyle/>
          <a:p>
            <a:r>
              <a:rPr lang="en-US" dirty="0"/>
              <a:t>Lab Computer</a:t>
            </a:r>
          </a:p>
        </p:txBody>
      </p:sp>
      <p:sp>
        <p:nvSpPr>
          <p:cNvPr id="51" name="TextBox 50">
            <a:extLst>
              <a:ext uri="{FF2B5EF4-FFF2-40B4-BE49-F238E27FC236}">
                <a16:creationId xmlns:a16="http://schemas.microsoft.com/office/drawing/2014/main" id="{EB6A2712-8367-C34A-A8B1-1C4DD2B37FF6}"/>
              </a:ext>
            </a:extLst>
          </p:cNvPr>
          <p:cNvSpPr txBox="1"/>
          <p:nvPr/>
        </p:nvSpPr>
        <p:spPr>
          <a:xfrm>
            <a:off x="5775409" y="2264642"/>
            <a:ext cx="2250937" cy="369332"/>
          </a:xfrm>
          <a:prstGeom prst="rect">
            <a:avLst/>
          </a:prstGeom>
          <a:noFill/>
        </p:spPr>
        <p:txBody>
          <a:bodyPr wrap="none" rtlCol="0">
            <a:spAutoFit/>
          </a:bodyPr>
          <a:lstStyle/>
          <a:p>
            <a:r>
              <a:rPr lang="en-US" dirty="0"/>
              <a:t>LabVIEW Interface</a:t>
            </a:r>
          </a:p>
        </p:txBody>
      </p:sp>
      <p:sp>
        <p:nvSpPr>
          <p:cNvPr id="54" name="TextBox 53">
            <a:extLst>
              <a:ext uri="{FF2B5EF4-FFF2-40B4-BE49-F238E27FC236}">
                <a16:creationId xmlns:a16="http://schemas.microsoft.com/office/drawing/2014/main" id="{FF2C179F-27B5-194C-82B0-CE7678395F83}"/>
              </a:ext>
            </a:extLst>
          </p:cNvPr>
          <p:cNvSpPr txBox="1"/>
          <p:nvPr/>
        </p:nvSpPr>
        <p:spPr>
          <a:xfrm>
            <a:off x="5625906" y="4464373"/>
            <a:ext cx="2898550" cy="369332"/>
          </a:xfrm>
          <a:prstGeom prst="rect">
            <a:avLst/>
          </a:prstGeom>
          <a:noFill/>
        </p:spPr>
        <p:txBody>
          <a:bodyPr wrap="none" rtlCol="0">
            <a:spAutoFit/>
          </a:bodyPr>
          <a:lstStyle/>
          <a:p>
            <a:r>
              <a:rPr lang="en-US" dirty="0"/>
              <a:t>Oscilloscope (IP Access)</a:t>
            </a:r>
          </a:p>
        </p:txBody>
      </p:sp>
      <p:sp>
        <p:nvSpPr>
          <p:cNvPr id="55" name="TextBox 54">
            <a:extLst>
              <a:ext uri="{FF2B5EF4-FFF2-40B4-BE49-F238E27FC236}">
                <a16:creationId xmlns:a16="http://schemas.microsoft.com/office/drawing/2014/main" id="{0291D664-1F28-544C-8D8A-44B2D8082095}"/>
              </a:ext>
            </a:extLst>
          </p:cNvPr>
          <p:cNvSpPr txBox="1"/>
          <p:nvPr/>
        </p:nvSpPr>
        <p:spPr>
          <a:xfrm>
            <a:off x="10227713" y="5428751"/>
            <a:ext cx="1191352" cy="369332"/>
          </a:xfrm>
          <a:prstGeom prst="rect">
            <a:avLst/>
          </a:prstGeom>
          <a:noFill/>
        </p:spPr>
        <p:txBody>
          <a:bodyPr wrap="none" rtlCol="0">
            <a:spAutoFit/>
          </a:bodyPr>
          <a:lstStyle/>
          <a:p>
            <a:r>
              <a:rPr lang="en-US" dirty="0"/>
              <a:t>Lab PCB </a:t>
            </a:r>
          </a:p>
        </p:txBody>
      </p:sp>
      <p:sp>
        <p:nvSpPr>
          <p:cNvPr id="56" name="TextBox 55">
            <a:extLst>
              <a:ext uri="{FF2B5EF4-FFF2-40B4-BE49-F238E27FC236}">
                <a16:creationId xmlns:a16="http://schemas.microsoft.com/office/drawing/2014/main" id="{290345D1-2AEE-C14E-8E71-3502D525CB3E}"/>
              </a:ext>
            </a:extLst>
          </p:cNvPr>
          <p:cNvSpPr txBox="1"/>
          <p:nvPr/>
        </p:nvSpPr>
        <p:spPr>
          <a:xfrm>
            <a:off x="8554788" y="5428751"/>
            <a:ext cx="1199367" cy="276999"/>
          </a:xfrm>
          <a:prstGeom prst="rect">
            <a:avLst/>
          </a:prstGeom>
          <a:noFill/>
        </p:spPr>
        <p:txBody>
          <a:bodyPr wrap="none" rtlCol="0">
            <a:spAutoFit/>
          </a:bodyPr>
          <a:lstStyle/>
          <a:p>
            <a:r>
              <a:rPr lang="en-US" sz="1200" i="1" dirty="0"/>
              <a:t>Signal Output</a:t>
            </a:r>
          </a:p>
        </p:txBody>
      </p:sp>
      <p:sp>
        <p:nvSpPr>
          <p:cNvPr id="57" name="TextBox 56">
            <a:extLst>
              <a:ext uri="{FF2B5EF4-FFF2-40B4-BE49-F238E27FC236}">
                <a16:creationId xmlns:a16="http://schemas.microsoft.com/office/drawing/2014/main" id="{A6587DD3-22B2-0545-BF9A-C284ECE1D7F2}"/>
              </a:ext>
            </a:extLst>
          </p:cNvPr>
          <p:cNvSpPr txBox="1"/>
          <p:nvPr/>
        </p:nvSpPr>
        <p:spPr>
          <a:xfrm>
            <a:off x="8207774" y="3282982"/>
            <a:ext cx="1470274" cy="276999"/>
          </a:xfrm>
          <a:prstGeom prst="rect">
            <a:avLst/>
          </a:prstGeom>
          <a:noFill/>
        </p:spPr>
        <p:txBody>
          <a:bodyPr wrap="none" rtlCol="0">
            <a:spAutoFit/>
          </a:bodyPr>
          <a:lstStyle/>
          <a:p>
            <a:r>
              <a:rPr lang="en-US" sz="1200" i="1" dirty="0"/>
              <a:t>Switch Instruction</a:t>
            </a:r>
          </a:p>
        </p:txBody>
      </p:sp>
      <p:sp>
        <p:nvSpPr>
          <p:cNvPr id="58" name="TextBox 57">
            <a:extLst>
              <a:ext uri="{FF2B5EF4-FFF2-40B4-BE49-F238E27FC236}">
                <a16:creationId xmlns:a16="http://schemas.microsoft.com/office/drawing/2014/main" id="{D386EDF0-696C-3B45-8EB9-B0F014B628F4}"/>
              </a:ext>
            </a:extLst>
          </p:cNvPr>
          <p:cNvSpPr txBox="1"/>
          <p:nvPr/>
        </p:nvSpPr>
        <p:spPr>
          <a:xfrm rot="1685762">
            <a:off x="3917481" y="4596010"/>
            <a:ext cx="1826141" cy="276999"/>
          </a:xfrm>
          <a:prstGeom prst="rect">
            <a:avLst/>
          </a:prstGeom>
          <a:noFill/>
        </p:spPr>
        <p:txBody>
          <a:bodyPr wrap="none" rtlCol="0">
            <a:spAutoFit/>
          </a:bodyPr>
          <a:lstStyle/>
          <a:p>
            <a:r>
              <a:rPr lang="en-US" sz="1200" i="1" dirty="0"/>
              <a:t>Settings Configuration</a:t>
            </a:r>
          </a:p>
        </p:txBody>
      </p:sp>
      <p:sp>
        <p:nvSpPr>
          <p:cNvPr id="59" name="TextBox 58">
            <a:extLst>
              <a:ext uri="{FF2B5EF4-FFF2-40B4-BE49-F238E27FC236}">
                <a16:creationId xmlns:a16="http://schemas.microsoft.com/office/drawing/2014/main" id="{159D5EEA-CA16-FD41-8DC3-BF8E61754497}"/>
              </a:ext>
            </a:extLst>
          </p:cNvPr>
          <p:cNvSpPr txBox="1"/>
          <p:nvPr/>
        </p:nvSpPr>
        <p:spPr>
          <a:xfrm rot="1685762">
            <a:off x="3496805" y="5227846"/>
            <a:ext cx="1808508" cy="276999"/>
          </a:xfrm>
          <a:prstGeom prst="rect">
            <a:avLst/>
          </a:prstGeom>
          <a:noFill/>
        </p:spPr>
        <p:txBody>
          <a:bodyPr wrap="none" rtlCol="0">
            <a:spAutoFit/>
          </a:bodyPr>
          <a:lstStyle/>
          <a:p>
            <a:r>
              <a:rPr lang="en-US" sz="1200" i="1" dirty="0"/>
              <a:t>Oscilloscope Reading</a:t>
            </a:r>
          </a:p>
        </p:txBody>
      </p:sp>
      <p:sp>
        <p:nvSpPr>
          <p:cNvPr id="60" name="TextBox 59">
            <a:extLst>
              <a:ext uri="{FF2B5EF4-FFF2-40B4-BE49-F238E27FC236}">
                <a16:creationId xmlns:a16="http://schemas.microsoft.com/office/drawing/2014/main" id="{E1B66467-1EC5-0346-8A13-8A0F317E6502}"/>
              </a:ext>
            </a:extLst>
          </p:cNvPr>
          <p:cNvSpPr txBox="1"/>
          <p:nvPr/>
        </p:nvSpPr>
        <p:spPr>
          <a:xfrm rot="20390368">
            <a:off x="3707875" y="3180752"/>
            <a:ext cx="1329210" cy="276999"/>
          </a:xfrm>
          <a:prstGeom prst="rect">
            <a:avLst/>
          </a:prstGeom>
          <a:noFill/>
        </p:spPr>
        <p:txBody>
          <a:bodyPr wrap="none" rtlCol="0">
            <a:spAutoFit/>
          </a:bodyPr>
          <a:lstStyle/>
          <a:p>
            <a:r>
              <a:rPr lang="en-US" sz="1200" i="1" dirty="0"/>
              <a:t>Circuit Change</a:t>
            </a:r>
          </a:p>
        </p:txBody>
      </p:sp>
      <p:cxnSp>
        <p:nvCxnSpPr>
          <p:cNvPr id="61" name="Straight Arrow Connector 60">
            <a:extLst>
              <a:ext uri="{FF2B5EF4-FFF2-40B4-BE49-F238E27FC236}">
                <a16:creationId xmlns:a16="http://schemas.microsoft.com/office/drawing/2014/main" id="{8181FCBA-960A-EB48-A551-BCA8E07F8DBE}"/>
              </a:ext>
            </a:extLst>
          </p:cNvPr>
          <p:cNvCxnSpPr>
            <a:cxnSpLocks/>
          </p:cNvCxnSpPr>
          <p:nvPr/>
        </p:nvCxnSpPr>
        <p:spPr>
          <a:xfrm flipH="1">
            <a:off x="3938566" y="3367654"/>
            <a:ext cx="1556148" cy="620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3F6D389-38A3-F447-8D73-5B8D7079C282}"/>
              </a:ext>
            </a:extLst>
          </p:cNvPr>
          <p:cNvSpPr txBox="1"/>
          <p:nvPr/>
        </p:nvSpPr>
        <p:spPr>
          <a:xfrm rot="20390368">
            <a:off x="3996018" y="3728863"/>
            <a:ext cx="1396536" cy="276999"/>
          </a:xfrm>
          <a:prstGeom prst="rect">
            <a:avLst/>
          </a:prstGeom>
          <a:noFill/>
        </p:spPr>
        <p:txBody>
          <a:bodyPr wrap="none" rtlCol="0">
            <a:spAutoFit/>
          </a:bodyPr>
          <a:lstStyle/>
          <a:p>
            <a:r>
              <a:rPr lang="en-US" sz="1200" i="1" dirty="0"/>
              <a:t>Schematic View</a:t>
            </a:r>
          </a:p>
        </p:txBody>
      </p:sp>
    </p:spTree>
    <p:extLst>
      <p:ext uri="{BB962C8B-B14F-4D97-AF65-F5344CB8AC3E}">
        <p14:creationId xmlns:p14="http://schemas.microsoft.com/office/powerpoint/2010/main" val="321166123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577E-0271-524C-B666-C54F66A2F2DB}"/>
              </a:ext>
            </a:extLst>
          </p:cNvPr>
          <p:cNvSpPr>
            <a:spLocks noGrp="1"/>
          </p:cNvSpPr>
          <p:nvPr>
            <p:ph type="title"/>
          </p:nvPr>
        </p:nvSpPr>
        <p:spPr>
          <a:xfrm>
            <a:off x="1068388" y="-42062"/>
            <a:ext cx="8947522" cy="1400530"/>
          </a:xfrm>
        </p:spPr>
        <p:txBody>
          <a:bodyPr anchor="ctr">
            <a:normAutofit/>
          </a:bodyPr>
          <a:lstStyle/>
          <a:p>
            <a:r>
              <a:rPr lang="en-US" dirty="0">
                <a:solidFill>
                  <a:srgbClr val="FFFFFF"/>
                </a:solidFill>
              </a:rPr>
              <a:t>A Concrete Example – Lab 1 ELEC2133</a:t>
            </a:r>
          </a:p>
        </p:txBody>
      </p:sp>
      <p:pic>
        <p:nvPicPr>
          <p:cNvPr id="9" name="Picture 8" descr="Diagram, schematic&#10;&#10;Description automatically generated">
            <a:extLst>
              <a:ext uri="{FF2B5EF4-FFF2-40B4-BE49-F238E27FC236}">
                <a16:creationId xmlns:a16="http://schemas.microsoft.com/office/drawing/2014/main" id="{4CC91241-2997-B846-8DB6-20E719B06B92}"/>
              </a:ext>
            </a:extLst>
          </p:cNvPr>
          <p:cNvPicPr>
            <a:picLocks noChangeAspect="1"/>
          </p:cNvPicPr>
          <p:nvPr/>
        </p:nvPicPr>
        <p:blipFill>
          <a:blip r:embed="rId2"/>
          <a:stretch>
            <a:fillRect/>
          </a:stretch>
        </p:blipFill>
        <p:spPr>
          <a:xfrm>
            <a:off x="354149" y="2397211"/>
            <a:ext cx="5441169" cy="4226011"/>
          </a:xfrm>
          <a:prstGeom prst="rect">
            <a:avLst/>
          </a:prstGeom>
        </p:spPr>
      </p:pic>
      <p:sp>
        <p:nvSpPr>
          <p:cNvPr id="20" name="TextBox 19">
            <a:extLst>
              <a:ext uri="{FF2B5EF4-FFF2-40B4-BE49-F238E27FC236}">
                <a16:creationId xmlns:a16="http://schemas.microsoft.com/office/drawing/2014/main" id="{E1C2613F-FEB7-4347-8F56-DE685FEFE859}"/>
              </a:ext>
            </a:extLst>
          </p:cNvPr>
          <p:cNvSpPr txBox="1"/>
          <p:nvPr/>
        </p:nvSpPr>
        <p:spPr>
          <a:xfrm>
            <a:off x="1068388" y="1410229"/>
            <a:ext cx="1752403" cy="369332"/>
          </a:xfrm>
          <a:prstGeom prst="rect">
            <a:avLst/>
          </a:prstGeom>
          <a:noFill/>
        </p:spPr>
        <p:txBody>
          <a:bodyPr wrap="none" rtlCol="0">
            <a:spAutoFit/>
          </a:bodyPr>
          <a:lstStyle/>
          <a:p>
            <a:r>
              <a:rPr lang="en-US" dirty="0">
                <a:solidFill>
                  <a:schemeClr val="bg1"/>
                </a:solidFill>
              </a:rPr>
              <a:t>Shortcomings</a:t>
            </a:r>
          </a:p>
        </p:txBody>
      </p:sp>
      <p:sp>
        <p:nvSpPr>
          <p:cNvPr id="55" name="TextBox 54">
            <a:extLst>
              <a:ext uri="{FF2B5EF4-FFF2-40B4-BE49-F238E27FC236}">
                <a16:creationId xmlns:a16="http://schemas.microsoft.com/office/drawing/2014/main" id="{0291D664-1F28-544C-8D8A-44B2D8082095}"/>
              </a:ext>
            </a:extLst>
          </p:cNvPr>
          <p:cNvSpPr txBox="1"/>
          <p:nvPr/>
        </p:nvSpPr>
        <p:spPr>
          <a:xfrm>
            <a:off x="5834919" y="2524914"/>
            <a:ext cx="5674951" cy="369332"/>
          </a:xfrm>
          <a:prstGeom prst="rect">
            <a:avLst/>
          </a:prstGeom>
          <a:noFill/>
        </p:spPr>
        <p:txBody>
          <a:bodyPr wrap="none" rtlCol="0">
            <a:spAutoFit/>
          </a:bodyPr>
          <a:lstStyle/>
          <a:p>
            <a:r>
              <a:rPr lang="en-US" dirty="0"/>
              <a:t>Circuit Schematic is simply presented to students </a:t>
            </a:r>
          </a:p>
        </p:txBody>
      </p:sp>
      <p:sp>
        <p:nvSpPr>
          <p:cNvPr id="32" name="TextBox 31">
            <a:extLst>
              <a:ext uri="{FF2B5EF4-FFF2-40B4-BE49-F238E27FC236}">
                <a16:creationId xmlns:a16="http://schemas.microsoft.com/office/drawing/2014/main" id="{C9398CBB-41D0-CC4C-99D2-3050ED30A705}"/>
              </a:ext>
            </a:extLst>
          </p:cNvPr>
          <p:cNvSpPr txBox="1"/>
          <p:nvPr/>
        </p:nvSpPr>
        <p:spPr>
          <a:xfrm>
            <a:off x="5842093" y="3049009"/>
            <a:ext cx="3935693" cy="369332"/>
          </a:xfrm>
          <a:prstGeom prst="rect">
            <a:avLst/>
          </a:prstGeom>
          <a:noFill/>
        </p:spPr>
        <p:txBody>
          <a:bodyPr wrap="none" rtlCol="0">
            <a:spAutoFit/>
          </a:bodyPr>
          <a:lstStyle/>
          <a:p>
            <a:r>
              <a:rPr lang="en-US" dirty="0"/>
              <a:t>Schematic (vs. breadboard) view</a:t>
            </a:r>
          </a:p>
        </p:txBody>
      </p:sp>
      <p:sp>
        <p:nvSpPr>
          <p:cNvPr id="34" name="TextBox 33">
            <a:extLst>
              <a:ext uri="{FF2B5EF4-FFF2-40B4-BE49-F238E27FC236}">
                <a16:creationId xmlns:a16="http://schemas.microsoft.com/office/drawing/2014/main" id="{2659473C-CA22-BA4E-A7BA-104017767AE5}"/>
              </a:ext>
            </a:extLst>
          </p:cNvPr>
          <p:cNvSpPr txBox="1"/>
          <p:nvPr/>
        </p:nvSpPr>
        <p:spPr>
          <a:xfrm>
            <a:off x="5795318" y="3594423"/>
            <a:ext cx="5678157" cy="369332"/>
          </a:xfrm>
          <a:prstGeom prst="rect">
            <a:avLst/>
          </a:prstGeom>
          <a:noFill/>
        </p:spPr>
        <p:txBody>
          <a:bodyPr wrap="none" rtlCol="0">
            <a:spAutoFit/>
          </a:bodyPr>
          <a:lstStyle/>
          <a:p>
            <a:r>
              <a:rPr lang="en-US" dirty="0"/>
              <a:t>Idealized sources (as opposed to sig-gen and PS)</a:t>
            </a:r>
          </a:p>
        </p:txBody>
      </p:sp>
      <p:sp>
        <p:nvSpPr>
          <p:cNvPr id="35" name="TextBox 34">
            <a:extLst>
              <a:ext uri="{FF2B5EF4-FFF2-40B4-BE49-F238E27FC236}">
                <a16:creationId xmlns:a16="http://schemas.microsoft.com/office/drawing/2014/main" id="{5B3AFFF3-58B5-2041-9607-28F1C44BD512}"/>
              </a:ext>
            </a:extLst>
          </p:cNvPr>
          <p:cNvSpPr txBox="1"/>
          <p:nvPr/>
        </p:nvSpPr>
        <p:spPr>
          <a:xfrm>
            <a:off x="5795318" y="4118518"/>
            <a:ext cx="5601213" cy="369332"/>
          </a:xfrm>
          <a:prstGeom prst="rect">
            <a:avLst/>
          </a:prstGeom>
          <a:noFill/>
        </p:spPr>
        <p:txBody>
          <a:bodyPr wrap="none" rtlCol="0">
            <a:spAutoFit/>
          </a:bodyPr>
          <a:lstStyle/>
          <a:p>
            <a:r>
              <a:rPr lang="en-US" dirty="0"/>
              <a:t>Lab can be “brute forced” due to finite switches</a:t>
            </a:r>
          </a:p>
        </p:txBody>
      </p:sp>
    </p:spTree>
    <p:extLst>
      <p:ext uri="{BB962C8B-B14F-4D97-AF65-F5344CB8AC3E}">
        <p14:creationId xmlns:p14="http://schemas.microsoft.com/office/powerpoint/2010/main" val="278205024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40D0-28AF-7946-9ED8-7A298308A2CB}"/>
              </a:ext>
            </a:extLst>
          </p:cNvPr>
          <p:cNvSpPr>
            <a:spLocks noGrp="1"/>
          </p:cNvSpPr>
          <p:nvPr>
            <p:ph type="title"/>
          </p:nvPr>
        </p:nvSpPr>
        <p:spPr>
          <a:xfrm>
            <a:off x="653143" y="1645920"/>
            <a:ext cx="3522879" cy="4470821"/>
          </a:xfrm>
        </p:spPr>
        <p:txBody>
          <a:bodyPr>
            <a:normAutofit/>
          </a:bodyPr>
          <a:lstStyle/>
          <a:p>
            <a:pPr algn="r"/>
            <a:r>
              <a:rPr lang="en-US" dirty="0">
                <a:solidFill>
                  <a:schemeClr val="tx1"/>
                </a:solidFill>
              </a:rPr>
              <a:t>Thesis Aims</a:t>
            </a:r>
          </a:p>
        </p:txBody>
      </p:sp>
      <p:sp>
        <p:nvSpPr>
          <p:cNvPr id="3" name="Content Placeholder 2">
            <a:extLst>
              <a:ext uri="{FF2B5EF4-FFF2-40B4-BE49-F238E27FC236}">
                <a16:creationId xmlns:a16="http://schemas.microsoft.com/office/drawing/2014/main" id="{61FFBFB1-3D6E-A545-8C04-9FA8E28429F1}"/>
              </a:ext>
            </a:extLst>
          </p:cNvPr>
          <p:cNvSpPr>
            <a:spLocks noGrp="1"/>
          </p:cNvSpPr>
          <p:nvPr>
            <p:ph idx="1"/>
          </p:nvPr>
        </p:nvSpPr>
        <p:spPr>
          <a:xfrm>
            <a:off x="5204109" y="748272"/>
            <a:ext cx="5919503" cy="3709643"/>
          </a:xfrm>
        </p:spPr>
        <p:txBody>
          <a:bodyPr>
            <a:normAutofit/>
          </a:bodyPr>
          <a:lstStyle/>
          <a:p>
            <a:r>
              <a:rPr lang="en-AU" b="1" dirty="0"/>
              <a:t>Thesis Aims</a:t>
            </a:r>
          </a:p>
          <a:p>
            <a:pPr lvl="0"/>
            <a:r>
              <a:rPr lang="en-AU" sz="1400" dirty="0"/>
              <a:t>To develop an intuitive web-based interface that enables students to build, validate and simulate basic electronic circuits. The interface should allow the student to build and simulate circuits in either a schematic or breadboard representation. </a:t>
            </a:r>
          </a:p>
          <a:p>
            <a:pPr lvl="0"/>
            <a:r>
              <a:rPr lang="en-AU" sz="1400" dirty="0"/>
              <a:t>To develop a method for implementing student circuits designed using (1) physically via the existing LabVIEW framework, or with some other framework that can be integrated into the existing prefabricated PCB’s used within the context of ELEC1111, ELEC2133 and ELEC3106 Laboratories</a:t>
            </a:r>
          </a:p>
          <a:p>
            <a:pPr lvl="0"/>
            <a:r>
              <a:rPr lang="en-AU" sz="1400" dirty="0"/>
              <a:t>To combine the two above objectives into a single platform that can be customised, managed and modified as needed by course coordinators and lab demonstrators</a:t>
            </a:r>
          </a:p>
          <a:p>
            <a:endParaRPr lang="en-US" dirty="0"/>
          </a:p>
        </p:txBody>
      </p:sp>
      <p:sp>
        <p:nvSpPr>
          <p:cNvPr id="4" name="TextBox 3">
            <a:extLst>
              <a:ext uri="{FF2B5EF4-FFF2-40B4-BE49-F238E27FC236}">
                <a16:creationId xmlns:a16="http://schemas.microsoft.com/office/drawing/2014/main" id="{1E51B6CA-43DF-0848-B728-B9E99A3E0C8F}"/>
              </a:ext>
            </a:extLst>
          </p:cNvPr>
          <p:cNvSpPr txBox="1"/>
          <p:nvPr/>
        </p:nvSpPr>
        <p:spPr>
          <a:xfrm>
            <a:off x="5212507" y="4334232"/>
            <a:ext cx="6774700" cy="2523768"/>
          </a:xfrm>
          <a:prstGeom prst="rect">
            <a:avLst/>
          </a:prstGeom>
          <a:noFill/>
        </p:spPr>
        <p:txBody>
          <a:bodyPr wrap="square" rtlCol="0">
            <a:spAutoFit/>
          </a:bodyPr>
          <a:lstStyle/>
          <a:p>
            <a:r>
              <a:rPr lang="en-AU" sz="1400" b="1" dirty="0"/>
              <a:t>Reach goals:</a:t>
            </a:r>
            <a:endParaRPr lang="en-AU" sz="1400" dirty="0"/>
          </a:p>
          <a:p>
            <a:pPr marL="285750" lvl="0" indent="-285750">
              <a:buFont typeface="Arial" panose="020B0604020202020204" pitchFamily="34" charset="0"/>
              <a:buChar char="•"/>
            </a:pPr>
            <a:r>
              <a:rPr lang="en-AU" sz="1400" dirty="0"/>
              <a:t>To allow students to export their designs in a format compatible with SPICE for further analysis</a:t>
            </a:r>
          </a:p>
          <a:p>
            <a:pPr marL="285750" lvl="0" indent="-285750">
              <a:buFont typeface="Arial" panose="020B0604020202020204" pitchFamily="34" charset="0"/>
              <a:buChar char="•"/>
            </a:pPr>
            <a:r>
              <a:rPr lang="en-AU" sz="1400" dirty="0"/>
              <a:t>To include in the design a platform that allows lab demonstrators to examine and verify student designs.</a:t>
            </a:r>
          </a:p>
          <a:p>
            <a:pPr marL="285750" lvl="0" indent="-285750">
              <a:buFont typeface="Arial" panose="020B0604020202020204" pitchFamily="34" charset="0"/>
              <a:buChar char="•"/>
            </a:pPr>
            <a:r>
              <a:rPr lang="en-AU" sz="1400" dirty="0"/>
              <a:t>To make the design sufficiently general such that is can be implemented by other universities with disparate course designs, and used as a general online circuit builder and simulator</a:t>
            </a:r>
          </a:p>
          <a:p>
            <a:pPr marL="285750" lvl="0" indent="-285750">
              <a:buFont typeface="Arial" panose="020B0604020202020204" pitchFamily="34" charset="0"/>
              <a:buChar char="•"/>
            </a:pPr>
            <a:r>
              <a:rPr lang="en-AU" sz="1400" dirty="0"/>
              <a:t>To allow students to overlay simulated and experimental scope readings in order to compare and contrast theoretical and empirical results.</a:t>
            </a:r>
          </a:p>
          <a:p>
            <a:endParaRPr lang="en-US" dirty="0"/>
          </a:p>
        </p:txBody>
      </p:sp>
      <p:sp>
        <p:nvSpPr>
          <p:cNvPr id="5" name="TextBox 4">
            <a:extLst>
              <a:ext uri="{FF2B5EF4-FFF2-40B4-BE49-F238E27FC236}">
                <a16:creationId xmlns:a16="http://schemas.microsoft.com/office/drawing/2014/main" id="{029B8D9E-15CC-174C-BD9C-D2C45521887D}"/>
              </a:ext>
            </a:extLst>
          </p:cNvPr>
          <p:cNvSpPr txBox="1"/>
          <p:nvPr/>
        </p:nvSpPr>
        <p:spPr>
          <a:xfrm>
            <a:off x="999954" y="2341483"/>
            <a:ext cx="3858067" cy="523220"/>
          </a:xfrm>
          <a:prstGeom prst="rect">
            <a:avLst/>
          </a:prstGeom>
          <a:noFill/>
        </p:spPr>
        <p:txBody>
          <a:bodyPr wrap="square" rtlCol="0">
            <a:spAutoFit/>
          </a:bodyPr>
          <a:lstStyle/>
          <a:p>
            <a:r>
              <a:rPr lang="en-US" sz="1400" dirty="0"/>
              <a:t>From the Thesis Aims Section of a draft of the Preliminary Thesis Report </a:t>
            </a:r>
          </a:p>
        </p:txBody>
      </p:sp>
    </p:spTree>
    <p:extLst>
      <p:ext uri="{BB962C8B-B14F-4D97-AF65-F5344CB8AC3E}">
        <p14:creationId xmlns:p14="http://schemas.microsoft.com/office/powerpoint/2010/main" val="9448080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{38452AF8-409E-8B44-B010-7D6A42AE2E3B}tf10001072</Template>
  <TotalTime>3463</TotalTime>
  <Words>1434</Words>
  <Application>Microsoft Macintosh PowerPoint</Application>
  <PresentationFormat>Widescreen</PresentationFormat>
  <Paragraphs>156</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Franklin Gothic Book</vt:lpstr>
      <vt:lpstr>Crop</vt:lpstr>
      <vt:lpstr>Remote Electronics Laboratories</vt:lpstr>
      <vt:lpstr>Context</vt:lpstr>
      <vt:lpstr>Purpose of Laboratories</vt:lpstr>
      <vt:lpstr>The Pedagogy of Electrical Engineering</vt:lpstr>
      <vt:lpstr>Laboratories within Electronics Engineering</vt:lpstr>
      <vt:lpstr>A Concrete Example – Lab 1 ELEC2133</vt:lpstr>
      <vt:lpstr>A Concrete Example – Lab 1 ELEC2133</vt:lpstr>
      <vt:lpstr>A Concrete Example – Lab 1 ELEC2133</vt:lpstr>
      <vt:lpstr>Thesis Aims</vt:lpstr>
      <vt:lpstr>Current Solutions in Academic Literature</vt:lpstr>
      <vt:lpstr>RedPitaya</vt:lpstr>
      <vt:lpstr>RedPitaya</vt:lpstr>
      <vt:lpstr>RedPitaya</vt:lpstr>
      <vt:lpstr>Preliminary Work and Design</vt:lpstr>
      <vt:lpstr>Preliminary Work</vt:lpstr>
      <vt:lpstr>High Level Design</vt:lpstr>
      <vt:lpstr>High Level Design</vt:lpstr>
      <vt:lpstr>Process Flow</vt:lpstr>
      <vt:lpstr>High Level Design</vt:lpstr>
      <vt:lpstr>Thesis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Electronics Laboratories</dc:title>
  <dc:creator>Jack Renshaw</dc:creator>
  <cp:lastModifiedBy>Jack Renshaw</cp:lastModifiedBy>
  <cp:revision>9</cp:revision>
  <dcterms:created xsi:type="dcterms:W3CDTF">2021-10-22T22:06:41Z</dcterms:created>
  <dcterms:modified xsi:type="dcterms:W3CDTF">2021-10-30T10:44:34Z</dcterms:modified>
</cp:coreProperties>
</file>